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4" r:id="rId4"/>
    <p:sldMasterId id="2147483666" r:id="rId5"/>
    <p:sldMasterId id="2147483668" r:id="rId6"/>
    <p:sldMasterId id="2147483670" r:id="rId7"/>
    <p:sldMasterId id="2147483672" r:id="rId8"/>
  </p:sldMasterIdLst>
  <p:notesMasterIdLst>
    <p:notesMasterId r:id="rId60"/>
  </p:notesMasterIdLst>
  <p:sldIdLst>
    <p:sldId id="481" r:id="rId9"/>
    <p:sldId id="479" r:id="rId10"/>
    <p:sldId id="510" r:id="rId11"/>
    <p:sldId id="486" r:id="rId12"/>
    <p:sldId id="469" r:id="rId13"/>
    <p:sldId id="521" r:id="rId14"/>
    <p:sldId id="511" r:id="rId15"/>
    <p:sldId id="535" r:id="rId16"/>
    <p:sldId id="472" r:id="rId17"/>
    <p:sldId id="534" r:id="rId18"/>
    <p:sldId id="522" r:id="rId19"/>
    <p:sldId id="532" r:id="rId20"/>
    <p:sldId id="487" r:id="rId21"/>
    <p:sldId id="488" r:id="rId22"/>
    <p:sldId id="489" r:id="rId23"/>
    <p:sldId id="490" r:id="rId24"/>
    <p:sldId id="491" r:id="rId25"/>
    <p:sldId id="493" r:id="rId26"/>
    <p:sldId id="484" r:id="rId27"/>
    <p:sldId id="482" r:id="rId28"/>
    <p:sldId id="470" r:id="rId29"/>
    <p:sldId id="483" r:id="rId30"/>
    <p:sldId id="480" r:id="rId31"/>
    <p:sldId id="536" r:id="rId32"/>
    <p:sldId id="473" r:id="rId33"/>
    <p:sldId id="533" r:id="rId34"/>
    <p:sldId id="494" r:id="rId35"/>
    <p:sldId id="529" r:id="rId36"/>
    <p:sldId id="523" r:id="rId37"/>
    <p:sldId id="492" r:id="rId38"/>
    <p:sldId id="509" r:id="rId39"/>
    <p:sldId id="485" r:id="rId40"/>
    <p:sldId id="495" r:id="rId41"/>
    <p:sldId id="524" r:id="rId42"/>
    <p:sldId id="525" r:id="rId43"/>
    <p:sldId id="530" r:id="rId44"/>
    <p:sldId id="526" r:id="rId45"/>
    <p:sldId id="527" r:id="rId46"/>
    <p:sldId id="496" r:id="rId47"/>
    <p:sldId id="497" r:id="rId48"/>
    <p:sldId id="528" r:id="rId49"/>
    <p:sldId id="475" r:id="rId50"/>
    <p:sldId id="476" r:id="rId51"/>
    <p:sldId id="478" r:id="rId52"/>
    <p:sldId id="498" r:id="rId53"/>
    <p:sldId id="499" r:id="rId54"/>
    <p:sldId id="500" r:id="rId55"/>
    <p:sldId id="502" r:id="rId56"/>
    <p:sldId id="507" r:id="rId57"/>
    <p:sldId id="508" r:id="rId58"/>
    <p:sldId id="369" r:id="rId59"/>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0000FF"/>
    <a:srgbClr val="000000"/>
    <a:srgbClr val="CCFFFF"/>
    <a:srgbClr val="D5FFFF"/>
    <a:srgbClr val="009900"/>
    <a:srgbClr val="66FF66"/>
    <a:srgbClr val="969696"/>
    <a:srgbClr val="FFFF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8059" autoAdjust="0"/>
    <p:restoredTop sz="86163" autoAdjust="0"/>
  </p:normalViewPr>
  <p:slideViewPr>
    <p:cSldViewPr showGuides="1">
      <p:cViewPr varScale="1">
        <p:scale>
          <a:sx n="89" d="100"/>
          <a:sy n="89" d="100"/>
        </p:scale>
        <p:origin x="1996" y="52"/>
      </p:cViewPr>
      <p:guideLst>
        <p:guide orient="horz" pos="2160"/>
        <p:guide pos="2880"/>
      </p:guideLst>
    </p:cSldViewPr>
  </p:slideViewPr>
  <p:outlineViewPr>
    <p:cViewPr>
      <p:scale>
        <a:sx n="33" d="100"/>
        <a:sy n="33" d="100"/>
      </p:scale>
      <p:origin x="0" y="-681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645115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3201432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145649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6DF4F8-0A4C-2544-B9C2-AEE9051AD8EC}" type="slidenum">
              <a:rPr lang="en-US">
                <a:solidFill>
                  <a:prstClr val="black"/>
                </a:solidFill>
              </a:rPr>
              <a:pPr/>
              <a:t>13</a:t>
            </a:fld>
            <a:endParaRPr lang="en-US">
              <a:solidFill>
                <a:prstClr val="black"/>
              </a:solidFill>
            </a:endParaRPr>
          </a:p>
        </p:txBody>
      </p:sp>
      <p:sp>
        <p:nvSpPr>
          <p:cNvPr id="5795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9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0E1916-E944-9D4E-8671-95AF55918320}" type="slidenum">
              <a:rPr lang="en-US">
                <a:solidFill>
                  <a:prstClr val="black"/>
                </a:solidFill>
              </a:rPr>
              <a:pPr/>
              <a:t>14</a:t>
            </a:fld>
            <a:endParaRPr lang="en-US">
              <a:solidFill>
                <a:prstClr val="black"/>
              </a:solidFill>
            </a:endParaRPr>
          </a:p>
        </p:txBody>
      </p:sp>
      <p:sp>
        <p:nvSpPr>
          <p:cNvPr id="581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1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smtClean="0"/>
              <a:t>Show</a:t>
            </a:r>
            <a:r>
              <a:rPr lang="en-US" baseline="0" dirty="0" smtClean="0"/>
              <a:t> gcd.cpp</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C0F8B0-63B3-644C-9EC3-5BF6254C26FA}" type="slidenum">
              <a:rPr lang="en-US">
                <a:solidFill>
                  <a:prstClr val="black"/>
                </a:solidFill>
              </a:rPr>
              <a:pPr/>
              <a:t>15</a:t>
            </a:fld>
            <a:endParaRPr lang="en-US">
              <a:solidFill>
                <a:prstClr val="black"/>
              </a:solidFill>
            </a:endParaRPr>
          </a:p>
        </p:txBody>
      </p:sp>
      <p:sp>
        <p:nvSpPr>
          <p:cNvPr id="5836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3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817545-CE8E-3541-907C-1A419E9E554E}" type="slidenum">
              <a:rPr lang="en-US">
                <a:solidFill>
                  <a:prstClr val="black"/>
                </a:solidFill>
              </a:rPr>
              <a:pPr/>
              <a:t>16</a:t>
            </a:fld>
            <a:endParaRPr lang="en-US">
              <a:solidFill>
                <a:prstClr val="black"/>
              </a:solidFill>
            </a:endParaRPr>
          </a:p>
        </p:txBody>
      </p:sp>
      <p:sp>
        <p:nvSpPr>
          <p:cNvPr id="5857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57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5A0C1F-E47A-6145-9D3F-2A51B5698653}" type="slidenum">
              <a:rPr lang="en-US">
                <a:solidFill>
                  <a:prstClr val="black"/>
                </a:solidFill>
              </a:rPr>
              <a:pPr/>
              <a:t>17</a:t>
            </a:fld>
            <a:endParaRPr lang="en-US">
              <a:solidFill>
                <a:prstClr val="black"/>
              </a:solidFill>
            </a:endParaRPr>
          </a:p>
        </p:txBody>
      </p:sp>
      <p:sp>
        <p:nvSpPr>
          <p:cNvPr id="5877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77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896396-923D-9B44-930E-4C276E2B819A}" type="slidenum">
              <a:rPr lang="en-US">
                <a:solidFill>
                  <a:prstClr val="black"/>
                </a:solidFill>
              </a:rPr>
              <a:pPr/>
              <a:t>18</a:t>
            </a:fld>
            <a:endParaRPr lang="en-US">
              <a:solidFill>
                <a:prstClr val="black"/>
              </a:solidFill>
            </a:endParaRPr>
          </a:p>
        </p:txBody>
      </p:sp>
      <p:sp>
        <p:nvSpPr>
          <p:cNvPr id="528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28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51BD9A-A094-F441-A867-B8A9780A7C43}" type="slidenum">
              <a:rPr lang="en-US"/>
              <a:pPr/>
              <a:t>19</a:t>
            </a:fld>
            <a:endParaRPr lang="en-US"/>
          </a:p>
        </p:txBody>
      </p:sp>
      <p:sp>
        <p:nvSpPr>
          <p:cNvPr id="605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5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2</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7C41D3-A530-7942-A501-58D13A5BD95F}" type="slidenum">
              <a:rPr lang="en-US">
                <a:solidFill>
                  <a:prstClr val="black"/>
                </a:solidFill>
              </a:rPr>
              <a:pPr/>
              <a:t>20</a:t>
            </a:fld>
            <a:endParaRPr lang="en-US">
              <a:solidFill>
                <a:prstClr val="black"/>
              </a:solidFill>
            </a:endParaRPr>
          </a:p>
        </p:txBody>
      </p:sp>
      <p:sp>
        <p:nvSpPr>
          <p:cNvPr id="6072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72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1C8B55-4269-4B40-9374-61ABB8C06670}" type="slidenum">
              <a:rPr lang="en-US"/>
              <a:pPr/>
              <a:t>21</a:t>
            </a:fld>
            <a:endParaRPr lang="en-US"/>
          </a:p>
        </p:txBody>
      </p:sp>
      <p:sp>
        <p:nvSpPr>
          <p:cNvPr id="592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2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6363C8-012B-2D44-8F43-283CE3E1D076}" type="slidenum">
              <a:rPr lang="en-US">
                <a:solidFill>
                  <a:prstClr val="black"/>
                </a:solidFill>
              </a:rPr>
              <a:pPr/>
              <a:t>22</a:t>
            </a:fld>
            <a:endParaRPr lang="en-US">
              <a:solidFill>
                <a:prstClr val="black"/>
              </a:solidFill>
            </a:endParaRPr>
          </a:p>
        </p:txBody>
      </p:sp>
      <p:sp>
        <p:nvSpPr>
          <p:cNvPr id="609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9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23</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86040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25</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279463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27</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28</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327836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30</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212955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817545-CE8E-3541-907C-1A419E9E554E}" type="slidenum">
              <a:rPr lang="en-US">
                <a:solidFill>
                  <a:prstClr val="black"/>
                </a:solidFill>
              </a:rPr>
              <a:pPr/>
              <a:t>31</a:t>
            </a:fld>
            <a:endParaRPr lang="en-US">
              <a:solidFill>
                <a:prstClr val="black"/>
              </a:solidFill>
            </a:endParaRPr>
          </a:p>
        </p:txBody>
      </p:sp>
      <p:sp>
        <p:nvSpPr>
          <p:cNvPr id="5857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57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32</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33</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77150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31923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133871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95901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AEA18C-04D7-A142-8DE6-3C7C4DDD1FCF}" type="slidenum">
              <a:rPr lang="en-US">
                <a:solidFill>
                  <a:prstClr val="black"/>
                </a:solidFill>
              </a:rPr>
              <a:pPr/>
              <a:t>39</a:t>
            </a:fld>
            <a:endParaRPr lang="en-US">
              <a:solidFill>
                <a:prstClr val="black"/>
              </a:solidFill>
            </a:endParaRPr>
          </a:p>
        </p:txBody>
      </p:sp>
      <p:sp>
        <p:nvSpPr>
          <p:cNvPr id="6932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32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293ABD25-A006-8442-AED2-6D170B28C0FC}" type="slidenum">
              <a:rPr lang="en-US">
                <a:solidFill>
                  <a:prstClr val="black"/>
                </a:solidFill>
                <a:latin typeface="Times" pitchFamily="1" charset="0"/>
              </a:rPr>
              <a:pPr/>
              <a:t>40</a:t>
            </a:fld>
            <a:endParaRPr lang="en-US">
              <a:solidFill>
                <a:prstClr val="black"/>
              </a:solidFill>
              <a:latin typeface="Times"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pitchFamily="1"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93ABD25-A006-8442-AED2-6D170B28C0FC}" type="slidenum">
              <a:rPr kumimoji="0" lang="en-US" sz="1200" b="0" i="0" u="none" strike="noStrike" kern="1200" cap="none" spc="0" normalizeH="0" baseline="0" noProof="0">
                <a:ln>
                  <a:noFill/>
                </a:ln>
                <a:solidFill>
                  <a:prstClr val="black"/>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Times" pitchFamily="1" charset="0"/>
              <a:ea typeface="+mn-ea"/>
              <a:cs typeface="+mn-cs"/>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pitchFamily="1" charset="0"/>
            </a:endParaRPr>
          </a:p>
        </p:txBody>
      </p:sp>
    </p:spTree>
    <p:extLst>
      <p:ext uri="{BB962C8B-B14F-4D97-AF65-F5344CB8AC3E}">
        <p14:creationId xmlns:p14="http://schemas.microsoft.com/office/powerpoint/2010/main" val="106783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4</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42</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pPr/>
              <a:t>43</a:t>
            </a:fld>
            <a:endParaRPr lang="en-US"/>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pPr/>
              <a:t>44</a:t>
            </a:fld>
            <a:endParaRPr lang="en-US"/>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pPr/>
              <a:t>45</a:t>
            </a:fld>
            <a:endParaRPr lang="en-US"/>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pPr/>
              <a:t>46</a:t>
            </a:fld>
            <a:endParaRPr lang="en-US"/>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pPr/>
              <a:t>47</a:t>
            </a:fld>
            <a:endParaRPr lang="en-US"/>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pPr/>
              <a:t>48</a:t>
            </a:fld>
            <a:endParaRPr lang="en-US"/>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pPr/>
              <a:t>49</a:t>
            </a:fld>
            <a:endParaRPr lang="en-US"/>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pPr/>
              <a:t>50</a:t>
            </a:fld>
            <a:endParaRPr lang="en-US"/>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51</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5</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6</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124290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7</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8846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B90E92-5FE5-E043-84B7-942206E7BC8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63817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90E92-5FE5-E043-84B7-942206E7BC87}" type="slidenum">
              <a:rPr lang="en-US"/>
              <a:pPr/>
              <a:t>9</a:t>
            </a:fld>
            <a:endParaRPr lang="en-US"/>
          </a:p>
        </p:txBody>
      </p:sp>
      <p:sp>
        <p:nvSpPr>
          <p:cNvPr id="5867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67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1ABCC867-C990-334A-8E65-4052BAC9324E}"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D785DFD5-9C2C-8D40-A2F6-1AA8522269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D785DFD5-9C2C-8D40-A2F6-1AA8522269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D785DFD5-9C2C-8D40-A2F6-1AA8522269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4EA5F0C-253A-414B-943E-188946075B71}"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60F656F-3D63-844F-B8D0-3C9078BB5333}"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latin typeface="Times New Roman" pitchFamily="1"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latin typeface="Times New Roman" pitchFamily="1"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647C9908-EAB0-4448-89F8-8CF7E8D3D3CD}" type="slidenum">
              <a:rPr lang="en-US">
                <a:solidFill>
                  <a:srgbClr val="000000"/>
                </a:solidFill>
                <a:latin typeface="Times New Roman" pitchFamily="1" charset="0"/>
              </a:rPr>
              <a:pPr/>
              <a:t>‹#›</a:t>
            </a:fld>
            <a:endParaRPr lang="en-US">
              <a:solidFill>
                <a:srgbClr val="000000"/>
              </a:solidFill>
              <a:latin typeface="Times New Roman" pitchFamily="1" charset="0"/>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 charset="0"/>
        </a:defRPr>
      </a:lvl2pPr>
      <a:lvl3pPr algn="ctr" rtl="0" eaLnBrk="0" fontAlgn="base" hangingPunct="0">
        <a:spcBef>
          <a:spcPct val="0"/>
        </a:spcBef>
        <a:spcAft>
          <a:spcPct val="0"/>
        </a:spcAft>
        <a:defRPr sz="4400">
          <a:solidFill>
            <a:schemeClr val="tx2"/>
          </a:solidFill>
          <a:latin typeface="Times New Roman" pitchFamily="1" charset="0"/>
        </a:defRPr>
      </a:lvl3pPr>
      <a:lvl4pPr algn="ctr" rtl="0" eaLnBrk="0" fontAlgn="base" hangingPunct="0">
        <a:spcBef>
          <a:spcPct val="0"/>
        </a:spcBef>
        <a:spcAft>
          <a:spcPct val="0"/>
        </a:spcAft>
        <a:defRPr sz="4400">
          <a:solidFill>
            <a:schemeClr val="tx2"/>
          </a:solidFill>
          <a:latin typeface="Times New Roman" pitchFamily="1" charset="0"/>
        </a:defRPr>
      </a:lvl4pPr>
      <a:lvl5pPr algn="ctr" rtl="0" eaLnBrk="0" fontAlgn="base" hangingPunct="0">
        <a:spcBef>
          <a:spcPct val="0"/>
        </a:spcBef>
        <a:spcAft>
          <a:spcPct val="0"/>
        </a:spcAft>
        <a:defRPr sz="4400">
          <a:solidFill>
            <a:schemeClr val="tx2"/>
          </a:solidFill>
          <a:latin typeface="Times New Roman" pitchFamily="1" charset="0"/>
        </a:defRPr>
      </a:lvl5pPr>
      <a:lvl6pPr marL="457200" algn="ctr" rtl="0" eaLnBrk="0" fontAlgn="base" hangingPunct="0">
        <a:spcBef>
          <a:spcPct val="0"/>
        </a:spcBef>
        <a:spcAft>
          <a:spcPct val="0"/>
        </a:spcAft>
        <a:defRPr sz="4400">
          <a:solidFill>
            <a:schemeClr val="tx2"/>
          </a:solidFill>
          <a:latin typeface="Times New Roman" pitchFamily="1" charset="0"/>
        </a:defRPr>
      </a:lvl6pPr>
      <a:lvl7pPr marL="914400" algn="ctr" rtl="0" eaLnBrk="0" fontAlgn="base" hangingPunct="0">
        <a:spcBef>
          <a:spcPct val="0"/>
        </a:spcBef>
        <a:spcAft>
          <a:spcPct val="0"/>
        </a:spcAft>
        <a:defRPr sz="4400">
          <a:solidFill>
            <a:schemeClr val="tx2"/>
          </a:solidFill>
          <a:latin typeface="Times New Roman" pitchFamily="1" charset="0"/>
        </a:defRPr>
      </a:lvl7pPr>
      <a:lvl8pPr marL="1371600" algn="ctr" rtl="0" eaLnBrk="0" fontAlgn="base" hangingPunct="0">
        <a:spcBef>
          <a:spcPct val="0"/>
        </a:spcBef>
        <a:spcAft>
          <a:spcPct val="0"/>
        </a:spcAft>
        <a:defRPr sz="4400">
          <a:solidFill>
            <a:schemeClr val="tx2"/>
          </a:solidFill>
          <a:latin typeface="Times New Roman" pitchFamily="1" charset="0"/>
        </a:defRPr>
      </a:lvl8pPr>
      <a:lvl9pPr marL="1828800" algn="ctr" rtl="0" eaLnBrk="0" fontAlgn="base" hangingPunct="0">
        <a:spcBef>
          <a:spcPct val="0"/>
        </a:spcBef>
        <a:spcAft>
          <a:spcPct val="0"/>
        </a:spcAft>
        <a:defRPr sz="4400">
          <a:solidFill>
            <a:schemeClr val="tx2"/>
          </a:solidFill>
          <a:latin typeface="Times New Roman" pitchFamily="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16CA6F35-3142-E44F-89A7-075E1FA00FFE}"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16CA6F35-3142-E44F-89A7-075E1FA00FFE}"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16CA6F35-3142-E44F-89A7-075E1FA00FFE}"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62651693-B9B1-2147-90DB-BA11ED8FC842}"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i="0">
                <a:latin typeface="+mn-lt"/>
              </a:defRPr>
            </a:lvl1pPr>
          </a:lstStyle>
          <a:p>
            <a:pPr>
              <a:defRPr/>
            </a:pPr>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i="0">
                <a:latin typeface="+mn-lt"/>
              </a:defRPr>
            </a:lvl1pPr>
          </a:lstStyle>
          <a:p>
            <a:pPr>
              <a:defRPr/>
            </a:pPr>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i="0">
                <a:latin typeface="+mn-lt"/>
              </a:defRPr>
            </a:lvl1pPr>
          </a:lstStyle>
          <a:p>
            <a:pPr>
              <a:defRPr/>
            </a:pPr>
            <a:fld id="{E486E542-7683-3D4F-8E57-924FE3DC4945}" type="slidenum">
              <a:rPr lang="en-US" b="0">
                <a:solidFill>
                  <a:srgbClr val="000000"/>
                </a:solidFill>
              </a:rPr>
              <a:pPr>
                <a:def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1.png"/><Relationship Id="rId7" Type="http://schemas.openxmlformats.org/officeDocument/2006/relationships/slide" Target="slide18.xml"/><Relationship Id="rId12" Type="http://schemas.openxmlformats.org/officeDocument/2006/relationships/slide" Target="slide29.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5.xml"/><Relationship Id="rId11" Type="http://schemas.openxmlformats.org/officeDocument/2006/relationships/slide" Target="slide40.xml"/><Relationship Id="rId5" Type="http://schemas.openxmlformats.org/officeDocument/2006/relationships/slide" Target="slide27.xml"/><Relationship Id="rId10" Type="http://schemas.openxmlformats.org/officeDocument/2006/relationships/slide" Target="slide39.xml"/><Relationship Id="rId4" Type="http://schemas.openxmlformats.org/officeDocument/2006/relationships/slide" Target="slide2.xml"/><Relationship Id="rId9" Type="http://schemas.openxmlformats.org/officeDocument/2006/relationships/slide" Target="slide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tanford.edu/~stepp/cppdoc/"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Functions and Libraries</a:t>
            </a: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2</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565649"/>
            <a:ext cx="3657600" cy="246221"/>
          </a:xfrm>
          <a:prstGeom prst="rect">
            <a:avLst/>
          </a:prstGeom>
          <a:noFill/>
          <a:ln w="9525">
            <a:noFill/>
            <a:miter lim="800000"/>
            <a:headEnd/>
            <a:tailEnd/>
          </a:ln>
          <a:effectLst/>
        </p:spPr>
        <p:txBody>
          <a:bodyPr wrap="square">
            <a:prstTxWarp prst="textNoShape">
              <a:avLst/>
            </a:prstTxWarp>
            <a:spAutoFit/>
          </a:bodyPr>
          <a:lstStyle/>
          <a:p>
            <a:r>
              <a:rPr lang="en-US" sz="1000" b="0" i="1" dirty="0">
                <a:solidFill>
                  <a:srgbClr val="000000"/>
                </a:solidFill>
              </a:rPr>
              <a:t>Your library is your paradise.</a:t>
            </a:r>
          </a:p>
        </p:txBody>
      </p:sp>
      <p:sp>
        <p:nvSpPr>
          <p:cNvPr id="7" name="Rectangle 25"/>
          <p:cNvSpPr>
            <a:spLocks noChangeArrowheads="1"/>
          </p:cNvSpPr>
          <p:nvPr/>
        </p:nvSpPr>
        <p:spPr bwMode="auto">
          <a:xfrm>
            <a:off x="2819400" y="1735670"/>
            <a:ext cx="37861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err="1"/>
              <a:t>Desiderius</a:t>
            </a:r>
            <a:r>
              <a:rPr lang="en-US" sz="1000" b="0" dirty="0"/>
              <a:t> Erasmus, </a:t>
            </a:r>
            <a:r>
              <a:rPr lang="en-US" sz="1000" b="0" i="1" dirty="0"/>
              <a:t>Fisher’s Study at Rotterdam,</a:t>
            </a:r>
            <a:r>
              <a:rPr lang="en-US" sz="1000" b="0" dirty="0"/>
              <a:t> 1524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2.1  The idea of a function</a:t>
            </a:r>
          </a:p>
        </p:txBody>
      </p:sp>
      <p:sp>
        <p:nvSpPr>
          <p:cNvPr id="31" name="Text Box 27">
            <a:hlinkClick r:id="rId5" action="ppaction://hlinksldjump"/>
          </p:cNvPr>
          <p:cNvSpPr txBox="1">
            <a:spLocks noChangeArrowheads="1"/>
          </p:cNvSpPr>
          <p:nvPr/>
        </p:nvSpPr>
        <p:spPr bwMode="auto">
          <a:xfrm>
            <a:off x="609600" y="4474488"/>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2.5  Libraries</a:t>
            </a:r>
          </a:p>
        </p:txBody>
      </p:sp>
      <p:sp>
        <p:nvSpPr>
          <p:cNvPr id="32" name="Text Box 28">
            <a:hlinkClick r:id="rId6" action="ppaction://hlinksldjump"/>
          </p:cNvPr>
          <p:cNvSpPr txBox="1">
            <a:spLocks noChangeArrowheads="1"/>
          </p:cNvSpPr>
          <p:nvPr/>
        </p:nvSpPr>
        <p:spPr bwMode="auto">
          <a:xfrm>
            <a:off x="609600" y="3290248"/>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2.2  Defining functions in C++</a:t>
            </a:r>
          </a:p>
        </p:txBody>
      </p:sp>
      <p:sp>
        <p:nvSpPr>
          <p:cNvPr id="33" name="Text Box 29">
            <a:hlinkClick r:id="rId7" action="ppaction://hlinksldjump"/>
          </p:cNvPr>
          <p:cNvSpPr txBox="1">
            <a:spLocks noChangeArrowheads="1"/>
          </p:cNvSpPr>
          <p:nvPr/>
        </p:nvSpPr>
        <p:spPr bwMode="auto">
          <a:xfrm>
            <a:off x="609600" y="3686264"/>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2.3  The mechanics of function calls</a:t>
            </a:r>
          </a:p>
        </p:txBody>
      </p:sp>
      <p:sp>
        <p:nvSpPr>
          <p:cNvPr id="34" name="Text Box 30">
            <a:hlinkClick r:id="rId8" action="ppaction://hlinksldjump"/>
          </p:cNvPr>
          <p:cNvSpPr txBox="1">
            <a:spLocks noChangeArrowheads="1"/>
          </p:cNvSpPr>
          <p:nvPr/>
        </p:nvSpPr>
        <p:spPr bwMode="auto">
          <a:xfrm>
            <a:off x="609600" y="408228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2.4  Reference parameters</a:t>
            </a:r>
          </a:p>
        </p:txBody>
      </p:sp>
      <p:sp>
        <p:nvSpPr>
          <p:cNvPr id="35" name="Text Box 31">
            <a:hlinkClick r:id="rId9" action="ppaction://hlinksldjump"/>
          </p:cNvPr>
          <p:cNvSpPr txBox="1">
            <a:spLocks noChangeArrowheads="1"/>
          </p:cNvSpPr>
          <p:nvPr/>
        </p:nvSpPr>
        <p:spPr bwMode="auto">
          <a:xfrm>
            <a:off x="609600" y="5273131"/>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a:t>
            </a:r>
            <a:r>
              <a:rPr lang="en-US" altLang="zh-CN" sz="2400" b="0" u="sng" dirty="0">
                <a:solidFill>
                  <a:srgbClr val="3333CC"/>
                </a:solidFill>
              </a:rPr>
              <a:t>7</a:t>
            </a:r>
            <a:r>
              <a:rPr lang="en-US" sz="2400" b="0" u="sng" dirty="0">
                <a:solidFill>
                  <a:srgbClr val="3333CC"/>
                </a:solidFill>
              </a:rPr>
              <a:t>  Interfaces and implementations</a:t>
            </a:r>
          </a:p>
        </p:txBody>
      </p:sp>
      <p:sp>
        <p:nvSpPr>
          <p:cNvPr id="36" name="Text Box 32">
            <a:hlinkClick r:id="rId10" action="ppaction://hlinksldjump"/>
          </p:cNvPr>
          <p:cNvSpPr txBox="1">
            <a:spLocks noChangeArrowheads="1"/>
          </p:cNvSpPr>
          <p:nvPr/>
        </p:nvSpPr>
        <p:spPr bwMode="auto">
          <a:xfrm>
            <a:off x="609600" y="5669147"/>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a:t>
            </a:r>
            <a:r>
              <a:rPr lang="en-US" altLang="zh-CN" sz="2400" b="0" u="sng" dirty="0">
                <a:solidFill>
                  <a:srgbClr val="3333CC"/>
                </a:solidFill>
              </a:rPr>
              <a:t>8</a:t>
            </a:r>
            <a:r>
              <a:rPr lang="en-US" sz="2400" b="0" u="sng" dirty="0">
                <a:solidFill>
                  <a:srgbClr val="3333CC"/>
                </a:solidFill>
              </a:rPr>
              <a:t>  Principles of interface design</a:t>
            </a:r>
          </a:p>
        </p:txBody>
      </p:sp>
      <p:sp>
        <p:nvSpPr>
          <p:cNvPr id="37" name="Text Box 32">
            <a:hlinkClick r:id="rId11" action="ppaction://hlinksldjump"/>
          </p:cNvPr>
          <p:cNvSpPr txBox="1">
            <a:spLocks noChangeArrowheads="1"/>
          </p:cNvSpPr>
          <p:nvPr/>
        </p:nvSpPr>
        <p:spPr bwMode="auto">
          <a:xfrm>
            <a:off x="609600" y="606516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a:t>
            </a:r>
            <a:r>
              <a:rPr lang="en-US" altLang="zh-CN" sz="2400" b="0" u="sng" dirty="0">
                <a:solidFill>
                  <a:srgbClr val="3333CC"/>
                </a:solidFill>
              </a:rPr>
              <a:t>9</a:t>
            </a:r>
            <a:r>
              <a:rPr lang="en-US" sz="2400" b="0" u="sng" dirty="0">
                <a:solidFill>
                  <a:srgbClr val="3333CC"/>
                </a:solidFill>
              </a:rPr>
              <a:t>  Designing a random number library</a:t>
            </a:r>
          </a:p>
        </p:txBody>
      </p:sp>
      <p:sp>
        <p:nvSpPr>
          <p:cNvPr id="17" name="Text Box 32">
            <a:hlinkClick r:id="rId12" action="ppaction://hlinksldjump"/>
          </p:cNvPr>
          <p:cNvSpPr txBox="1">
            <a:spLocks noChangeArrowheads="1"/>
          </p:cNvSpPr>
          <p:nvPr/>
        </p:nvSpPr>
        <p:spPr bwMode="auto">
          <a:xfrm>
            <a:off x="609600" y="4874538"/>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a:t>
            </a:r>
            <a:r>
              <a:rPr lang="en-US" altLang="zh-CN" sz="2400" b="0" u="sng" dirty="0">
                <a:solidFill>
                  <a:srgbClr val="3333CC"/>
                </a:solidFill>
              </a:rPr>
              <a:t>6</a:t>
            </a:r>
            <a:r>
              <a:rPr lang="en-US" sz="2400" b="0" u="sng" dirty="0">
                <a:solidFill>
                  <a:srgbClr val="3333CC"/>
                </a:solidFill>
              </a:rPr>
              <a:t>  Introduction to the </a:t>
            </a:r>
            <a:r>
              <a:rPr lang="en-US" altLang="zh-CN" sz="2400" b="0" u="sng" dirty="0">
                <a:solidFill>
                  <a:srgbClr val="3333CC"/>
                </a:solidFill>
              </a:rPr>
              <a:t>C++</a:t>
            </a:r>
            <a:r>
              <a:rPr lang="en-US" sz="2400" b="0" u="sng" dirty="0">
                <a:solidFill>
                  <a:srgbClr val="3333CC"/>
                </a:solidFill>
              </a:rPr>
              <a:t> libraries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 Enhancements to Functions</a:t>
            </a:r>
            <a:endParaRPr lang="en-US" dirty="0">
              <a:solidFill>
                <a:schemeClr val="tx1"/>
              </a:solidFill>
            </a:endParaRPr>
          </a:p>
        </p:txBody>
      </p:sp>
      <p:sp>
        <p:nvSpPr>
          <p:cNvPr id="585731" name="Rectangle 3"/>
          <p:cNvSpPr>
            <a:spLocks noChangeArrowheads="1"/>
          </p:cNvSpPr>
          <p:nvPr/>
        </p:nvSpPr>
        <p:spPr bwMode="auto">
          <a:xfrm>
            <a:off x="477765" y="1155700"/>
            <a:ext cx="8128000" cy="44069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90000"/>
              </a:lnSpc>
              <a:spcBef>
                <a:spcPct val="0"/>
              </a:spcBef>
              <a:spcAft>
                <a:spcPts val="1200"/>
              </a:spcAft>
              <a:buClrTx/>
              <a:buSzTx/>
              <a:buFontTx/>
              <a:buChar char="•"/>
              <a:tabLst/>
              <a:defRPr/>
            </a:pPr>
            <a:r>
              <a:rPr kumimoji="0" lang="en-US" altLang="zh-CN" sz="2400" b="0" i="0" u="none" strike="noStrike" kern="1200" cap="none" spc="0" normalizeH="0" baseline="0" noProof="0" dirty="0" smtClean="0">
                <a:ln>
                  <a:noFill/>
                </a:ln>
                <a:solidFill>
                  <a:srgbClr val="000000"/>
                </a:solidFill>
                <a:effectLst/>
                <a:uLnTx/>
                <a:uFillTx/>
                <a:latin typeface="Times New Roman" charset="0"/>
                <a:ea typeface="+mn-ea"/>
                <a:cs typeface="+mn-cs"/>
              </a:rPr>
              <a:t>Functions </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can specify </a:t>
            </a:r>
            <a:r>
              <a:rPr kumimoji="0" lang="en-US" altLang="zh-CN" sz="2400" b="1" i="1" u="none" strike="noStrike" kern="1200" cap="none" spc="0" normalizeH="0" baseline="0" noProof="0" dirty="0">
                <a:ln>
                  <a:noFill/>
                </a:ln>
                <a:solidFill>
                  <a:srgbClr val="FF0000"/>
                </a:solidFill>
                <a:effectLst/>
                <a:uLnTx/>
                <a:uFillTx/>
                <a:latin typeface="Times New Roman" charset="0"/>
                <a:ea typeface="+mn-ea"/>
                <a:cs typeface="+mn-cs"/>
              </a:rPr>
              <a:t>optional parameters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by including an initializer after the variable name.  For example, the function </a:t>
            </a:r>
            <a:r>
              <a:rPr kumimoji="0" lang="en-US" altLang="zh-CN" sz="2400" b="0" i="0" u="none" strike="noStrike" kern="1200" cap="none" spc="0" normalizeH="0" baseline="0" noProof="0" dirty="0" smtClean="0">
                <a:ln>
                  <a:noFill/>
                </a:ln>
                <a:solidFill>
                  <a:srgbClr val="000000"/>
                </a:solidFill>
                <a:effectLst/>
                <a:uLnTx/>
                <a:uFillTx/>
                <a:latin typeface="Times New Roman" charset="0"/>
                <a:ea typeface="+mn-ea"/>
                <a:cs typeface="+mn-cs"/>
              </a:rPr>
              <a:t>prototype</a:t>
            </a:r>
            <a:r>
              <a:rPr lang="en-US" altLang="zh-CN" sz="2400" b="0" dirty="0">
                <a:solidFill>
                  <a:srgbClr val="000000"/>
                </a:solidFill>
              </a:rPr>
              <a:t/>
            </a:r>
            <a:br>
              <a:rPr lang="en-US" altLang="zh-CN" sz="2400" b="0" dirty="0">
                <a:solidFill>
                  <a:srgbClr val="000000"/>
                </a:solidFill>
              </a:rPr>
            </a:br>
            <a:r>
              <a:rPr lang="en-US" altLang="zh-CN" sz="2400" b="0" dirty="0" smtClean="0">
                <a:solidFill>
                  <a:srgbClr val="000000"/>
                </a:solidFill>
              </a:rPr>
              <a:t/>
            </a:r>
            <a:br>
              <a:rPr lang="en-US" altLang="zh-CN" sz="2400" b="0" dirty="0" smtClean="0">
                <a:solidFill>
                  <a:srgbClr val="000000"/>
                </a:solidFill>
              </a:rPr>
            </a:b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a:r>
            <a:b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br>
            <a:r>
              <a:rPr lang="en-US" altLang="zh-CN" sz="2400" b="0" dirty="0" err="1" smtClean="0">
                <a:solidFill>
                  <a:srgbClr val="000000"/>
                </a:solidFill>
              </a:rPr>
              <a:t>i</a:t>
            </a:r>
            <a:r>
              <a:rPr kumimoji="0" lang="en-US" altLang="zh-CN" sz="2400" b="0" i="0" u="none" strike="noStrike" kern="1200" cap="none" spc="0" normalizeH="0" baseline="0" noProof="0" dirty="0" err="1" smtClean="0">
                <a:ln>
                  <a:noFill/>
                </a:ln>
                <a:solidFill>
                  <a:srgbClr val="000000"/>
                </a:solidFill>
                <a:effectLst/>
                <a:uLnTx/>
                <a:uFillTx/>
                <a:latin typeface="Times New Roman" charset="0"/>
                <a:ea typeface="+mn-ea"/>
                <a:cs typeface="+mn-cs"/>
              </a:rPr>
              <a:t>ndicates</a:t>
            </a:r>
            <a:r>
              <a:rPr kumimoji="0" lang="en-US" altLang="zh-CN" sz="2400" b="0" i="0" u="none" strike="noStrike" kern="1200" cap="none" spc="0" normalizeH="0" baseline="0" noProof="0" dirty="0" smtClean="0">
                <a:ln>
                  <a:noFill/>
                </a:ln>
                <a:solidFill>
                  <a:srgbClr val="000000"/>
                </a:solidFill>
                <a:effectLst/>
                <a:uLnTx/>
                <a:uFillTx/>
                <a:latin typeface="Times New Roman" charset="0"/>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that </a:t>
            </a:r>
            <a:r>
              <a:rPr kumimoji="0" lang="en-US" altLang="zh-CN" sz="2000" b="1" i="0" u="none" strike="noStrike" kern="1200" cap="none" spc="0" normalizeH="0" baseline="0" noProof="0" dirty="0" err="1">
                <a:ln>
                  <a:noFill/>
                </a:ln>
                <a:solidFill>
                  <a:srgbClr val="000000"/>
                </a:solidFill>
                <a:effectLst/>
                <a:uLnTx/>
                <a:uFillTx/>
                <a:latin typeface="Courier New"/>
                <a:ea typeface="+mn-ea"/>
                <a:cs typeface="+mn-cs"/>
              </a:rPr>
              <a:t>setMargin</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takes an optional argument that defaults to 72</a:t>
            </a:r>
            <a:r>
              <a:rPr kumimoji="0" lang="en-US" altLang="zh-CN" sz="2400" b="0" i="0" u="none" strike="noStrike" kern="1200" cap="none" spc="0" normalizeH="0" baseline="0" noProof="0" dirty="0" smtClean="0">
                <a:ln>
                  <a:noFill/>
                </a:ln>
                <a:solidFill>
                  <a:srgbClr val="000000"/>
                </a:solidFill>
                <a:effectLst/>
                <a:uLnTx/>
                <a:uFillTx/>
                <a:latin typeface="Times New Roman" charset="0"/>
                <a:ea typeface="+mn-ea"/>
                <a:cs typeface="+mn-cs"/>
              </a:rPr>
              <a:t>.</a:t>
            </a:r>
          </a:p>
          <a:p>
            <a:pPr marL="342900" lvl="0" indent="-342900">
              <a:lnSpc>
                <a:spcPct val="90000"/>
              </a:lnSpc>
              <a:spcAft>
                <a:spcPts val="1200"/>
              </a:spcAft>
              <a:buFontTx/>
              <a:buChar char="•"/>
              <a:defRPr/>
            </a:pPr>
            <a:r>
              <a:rPr lang="en-US" altLang="zh-CN" sz="2400" b="0" dirty="0">
                <a:latin typeface="+mn-ea"/>
              </a:rPr>
              <a:t>Define a procedure </a:t>
            </a:r>
            <a:r>
              <a:rPr lang="en-US" altLang="zh-CN" sz="2000" dirty="0" err="1">
                <a:latin typeface="Courier New" pitchFamily="1" charset="0"/>
              </a:rPr>
              <a:t>setInitialLocation</a:t>
            </a:r>
            <a:r>
              <a:rPr lang="en-US" altLang="zh-CN" sz="2400" b="0" dirty="0">
                <a:latin typeface="+mn-ea"/>
              </a:rPr>
              <a:t> that takes an </a:t>
            </a:r>
            <a:r>
              <a:rPr lang="en-US" altLang="zh-CN" sz="2000" dirty="0">
                <a:latin typeface="Courier New" pitchFamily="1" charset="0"/>
              </a:rPr>
              <a:t>x</a:t>
            </a:r>
            <a:r>
              <a:rPr lang="en-US" altLang="zh-CN" sz="2400" b="0" dirty="0">
                <a:latin typeface="+mn-ea"/>
              </a:rPr>
              <a:t> and a </a:t>
            </a:r>
            <a:r>
              <a:rPr lang="en-US" altLang="zh-CN" sz="2000" dirty="0">
                <a:latin typeface="Courier New" pitchFamily="1" charset="0"/>
              </a:rPr>
              <a:t>y</a:t>
            </a:r>
            <a:r>
              <a:rPr lang="en-US" altLang="zh-CN" sz="2400" b="0" dirty="0">
                <a:latin typeface="+mn-ea"/>
              </a:rPr>
              <a:t> coordinate as arguments</a:t>
            </a:r>
            <a:r>
              <a:rPr lang="en-US" altLang="zh-CN" sz="2400" b="0" dirty="0" smtClean="0">
                <a:latin typeface="+mn-ea"/>
              </a:rPr>
              <a:t>:</a:t>
            </a:r>
            <a:r>
              <a:rPr lang="en-US" altLang="zh-CN" sz="2400" b="0" dirty="0">
                <a:latin typeface="+mn-ea"/>
              </a:rPr>
              <a:t/>
            </a:r>
            <a:br>
              <a:rPr lang="en-US" altLang="zh-CN" sz="2400" b="0" dirty="0">
                <a:latin typeface="+mn-ea"/>
              </a:rPr>
            </a:br>
            <a:r>
              <a:rPr lang="en-US" altLang="zh-CN" sz="2400" b="0" dirty="0" smtClean="0">
                <a:latin typeface="+mn-ea"/>
              </a:rPr>
              <a:t/>
            </a:r>
            <a:br>
              <a:rPr lang="en-US" altLang="zh-CN" sz="2400" b="0" dirty="0" smtClean="0">
                <a:latin typeface="+mn-ea"/>
              </a:rPr>
            </a:br>
            <a:endParaRPr lang="en-US" altLang="zh-CN" sz="2400" b="0" dirty="0">
              <a:latin typeface="+mn-ea"/>
            </a:endParaRPr>
          </a:p>
          <a:p>
            <a:pPr marL="342900" indent="-342900">
              <a:lnSpc>
                <a:spcPct val="90000"/>
              </a:lnSpc>
              <a:spcAft>
                <a:spcPts val="1200"/>
              </a:spcAft>
              <a:buFontTx/>
              <a:buChar char="•"/>
              <a:defRPr/>
            </a:pPr>
            <a:r>
              <a:rPr lang="en-US" altLang="zh-CN" sz="2400" b="0" dirty="0">
                <a:solidFill>
                  <a:srgbClr val="000000"/>
                </a:solidFill>
              </a:rPr>
              <a:t>Giving </a:t>
            </a:r>
            <a:r>
              <a:rPr lang="en-US" altLang="zh-CN" sz="2400" i="1" dirty="0">
                <a:solidFill>
                  <a:srgbClr val="FF0000"/>
                </a:solidFill>
              </a:rPr>
              <a:t>default values</a:t>
            </a:r>
            <a:r>
              <a:rPr lang="en-US" altLang="zh-CN" sz="2400" b="0" dirty="0"/>
              <a:t> to the parameters makes them </a:t>
            </a:r>
            <a:r>
              <a:rPr lang="en-US" altLang="zh-CN" sz="2400" i="1" dirty="0">
                <a:solidFill>
                  <a:srgbClr val="FF0000"/>
                </a:solidFill>
              </a:rPr>
              <a:t>optional</a:t>
            </a:r>
            <a:r>
              <a:rPr lang="en-US" altLang="zh-CN" sz="2400" b="0" dirty="0" smtClean="0">
                <a:solidFill>
                  <a:srgbClr val="000000"/>
                </a:solidFill>
              </a:rPr>
              <a:t>:</a:t>
            </a:r>
            <a:endParaRPr lang="en-US" altLang="zh-CN" sz="2400" b="0" dirty="0">
              <a:solidFill>
                <a:srgbClr val="000000"/>
              </a:solidFill>
            </a:endParaRPr>
          </a:p>
        </p:txBody>
      </p:sp>
      <p:sp>
        <p:nvSpPr>
          <p:cNvPr id="9" name="Text Box 5"/>
          <p:cNvSpPr txBox="1">
            <a:spLocks noChangeArrowheads="1"/>
          </p:cNvSpPr>
          <p:nvPr/>
        </p:nvSpPr>
        <p:spPr bwMode="auto">
          <a:xfrm>
            <a:off x="2019300" y="2269473"/>
            <a:ext cx="5105400" cy="40011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void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setMargin</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(int margin = 72);</a:t>
            </a:r>
          </a:p>
        </p:txBody>
      </p:sp>
      <p:sp>
        <p:nvSpPr>
          <p:cNvPr id="5" name="TextBox 10"/>
          <p:cNvSpPr txBox="1"/>
          <p:nvPr/>
        </p:nvSpPr>
        <p:spPr>
          <a:xfrm>
            <a:off x="1104327" y="4517955"/>
            <a:ext cx="6935345" cy="400110"/>
          </a:xfrm>
          <a:prstGeom prst="rect">
            <a:avLst/>
          </a:prstGeom>
          <a:solidFill>
            <a:schemeClr val="bg1"/>
          </a:solidFill>
          <a:ln>
            <a:solidFill>
              <a:schemeClr val="tx1"/>
            </a:solidFill>
          </a:ln>
        </p:spPr>
        <p:txBody>
          <a:bodyPr wrap="square" rtlCol="0">
            <a:spAutoFit/>
          </a:bodyPr>
          <a:lstStyle/>
          <a:p>
            <a:pPr algn="just"/>
            <a:r>
              <a:rPr lang="fr-FR" altLang="zh-CN" sz="2000" dirty="0" err="1">
                <a:latin typeface="Courier New" pitchFamily="1" charset="0"/>
              </a:rPr>
              <a:t>void</a:t>
            </a:r>
            <a:r>
              <a:rPr lang="fr-FR" altLang="zh-CN" sz="2000" dirty="0">
                <a:latin typeface="Courier New" pitchFamily="1" charset="0"/>
              </a:rPr>
              <a:t> </a:t>
            </a:r>
            <a:r>
              <a:rPr lang="fr-FR" altLang="zh-CN" sz="2000" dirty="0" err="1">
                <a:latin typeface="Courier New" pitchFamily="1" charset="0"/>
              </a:rPr>
              <a:t>setInitialLocation</a:t>
            </a:r>
            <a:r>
              <a:rPr lang="fr-FR" altLang="zh-CN" sz="2000" dirty="0">
                <a:latin typeface="Courier New" pitchFamily="1" charset="0"/>
              </a:rPr>
              <a:t>(double x, double y);</a:t>
            </a:r>
            <a:endParaRPr lang="en-US" altLang="zh-CN" sz="2000" dirty="0">
              <a:latin typeface="Courier New" pitchFamily="1" charset="0"/>
            </a:endParaRPr>
          </a:p>
        </p:txBody>
      </p:sp>
      <p:sp>
        <p:nvSpPr>
          <p:cNvPr id="6" name="矩形 3"/>
          <p:cNvSpPr/>
          <p:nvPr/>
        </p:nvSpPr>
        <p:spPr>
          <a:xfrm>
            <a:off x="486289" y="5685010"/>
            <a:ext cx="8171419" cy="364780"/>
          </a:xfrm>
          <a:prstGeom prst="rect">
            <a:avLst/>
          </a:prstGeom>
          <a:solidFill>
            <a:schemeClr val="bg1"/>
          </a:solidFill>
          <a:ln>
            <a:solidFill>
              <a:schemeClr val="tx1"/>
            </a:solidFill>
          </a:ln>
        </p:spPr>
        <p:txBody>
          <a:bodyPr wrap="square">
            <a:spAutoFit/>
          </a:bodyPr>
          <a:lstStyle/>
          <a:p>
            <a:pPr lvl="0" algn="just">
              <a:lnSpc>
                <a:spcPct val="85000"/>
              </a:lnSpc>
            </a:pPr>
            <a:r>
              <a:rPr lang="fr-FR" altLang="zh-CN" sz="2000" dirty="0" err="1">
                <a:latin typeface="Courier New" pitchFamily="1" charset="0"/>
              </a:rPr>
              <a:t>void</a:t>
            </a:r>
            <a:r>
              <a:rPr lang="fr-FR" altLang="zh-CN" sz="2000" dirty="0">
                <a:latin typeface="Courier New" pitchFamily="1" charset="0"/>
              </a:rPr>
              <a:t> </a:t>
            </a:r>
            <a:r>
              <a:rPr lang="fr-FR" altLang="zh-CN" sz="2000" dirty="0" err="1">
                <a:latin typeface="Courier New" pitchFamily="1" charset="0"/>
              </a:rPr>
              <a:t>setInitialLocation</a:t>
            </a:r>
            <a:r>
              <a:rPr lang="fr-FR" altLang="zh-CN" sz="2000" dirty="0">
                <a:latin typeface="Courier New" pitchFamily="1" charset="0"/>
              </a:rPr>
              <a:t>(double x = 0, double y = 0);</a:t>
            </a:r>
            <a:endParaRPr lang="en-US" altLang="zh-CN" sz="2000" dirty="0">
              <a:latin typeface="Courier New" pitchFamily="1" charset="0"/>
            </a:endParaRPr>
          </a:p>
        </p:txBody>
      </p:sp>
    </p:spTree>
    <p:extLst>
      <p:ext uri="{BB962C8B-B14F-4D97-AF65-F5344CB8AC3E}">
        <p14:creationId xmlns:p14="http://schemas.microsoft.com/office/powerpoint/2010/main" val="192797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57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 Enhancements to Functions</a:t>
            </a:r>
            <a:endParaRPr lang="en-US" dirty="0">
              <a:solidFill>
                <a:schemeClr val="tx1"/>
              </a:solidFill>
            </a:endParaRPr>
          </a:p>
        </p:txBody>
      </p:sp>
      <p:sp>
        <p:nvSpPr>
          <p:cNvPr id="585731" name="Rectangle 3"/>
          <p:cNvSpPr>
            <a:spLocks noChangeArrowheads="1"/>
          </p:cNvSpPr>
          <p:nvPr/>
        </p:nvSpPr>
        <p:spPr bwMode="auto">
          <a:xfrm>
            <a:off x="477764" y="1155700"/>
            <a:ext cx="8285235" cy="4864100"/>
          </a:xfrm>
          <a:prstGeom prst="rect">
            <a:avLst/>
          </a:prstGeom>
          <a:noFill/>
          <a:ln w="9525">
            <a:noFill/>
            <a:miter lim="800000"/>
            <a:headEnd/>
            <a:tailEnd/>
          </a:ln>
          <a:effectLst/>
        </p:spPr>
        <p:txBody>
          <a:bodyPr>
            <a:prstTxWarp prst="textNoShape">
              <a:avLst/>
            </a:prstTxWarp>
          </a:bodyPr>
          <a:lstStyle/>
          <a:p>
            <a:pPr marL="342900" indent="-342900">
              <a:spcAft>
                <a:spcPts val="1200"/>
              </a:spcAft>
              <a:buFontTx/>
              <a:buChar char="•"/>
            </a:pPr>
            <a:r>
              <a:rPr lang="en-US" altLang="zh-CN" sz="2400" b="0" dirty="0" smtClean="0">
                <a:solidFill>
                  <a:srgbClr val="000000"/>
                </a:solidFill>
              </a:rPr>
              <a:t>When </a:t>
            </a:r>
            <a:r>
              <a:rPr lang="en-US" altLang="zh-CN" sz="2400" b="0" dirty="0">
                <a:solidFill>
                  <a:srgbClr val="000000"/>
                </a:solidFill>
              </a:rPr>
              <a:t>you use </a:t>
            </a:r>
            <a:r>
              <a:rPr lang="en-US" altLang="zh-CN" sz="2400" b="0" dirty="0" smtClean="0">
                <a:solidFill>
                  <a:srgbClr val="000000"/>
                </a:solidFill>
              </a:rPr>
              <a:t>default values for optional </a:t>
            </a:r>
            <a:r>
              <a:rPr lang="en-US" altLang="zh-CN" sz="2400" b="0" dirty="0">
                <a:solidFill>
                  <a:srgbClr val="000000"/>
                </a:solidFill>
              </a:rPr>
              <a:t>parameters, it helps to keep the following rules in mind:</a:t>
            </a:r>
          </a:p>
          <a:p>
            <a:pPr marL="800100" lvl="1" indent="-342900">
              <a:spcAft>
                <a:spcPts val="1200"/>
              </a:spcAft>
              <a:buFont typeface="Times New Roman" panose="02020603050405020304" pitchFamily="18" charset="0"/>
              <a:buChar char="‒"/>
            </a:pPr>
            <a:r>
              <a:rPr lang="en-US" altLang="zh-CN" sz="2400" b="0" dirty="0">
                <a:solidFill>
                  <a:srgbClr val="000000"/>
                </a:solidFill>
              </a:rPr>
              <a:t>The specification of the default value appears only in the function prototype and not in the function definition.</a:t>
            </a:r>
          </a:p>
          <a:p>
            <a:pPr marL="800100" lvl="1" indent="-342900">
              <a:spcAft>
                <a:spcPts val="1200"/>
              </a:spcAft>
              <a:buFont typeface="Times New Roman" panose="02020603050405020304" pitchFamily="18" charset="0"/>
              <a:buChar char="‒"/>
            </a:pPr>
            <a:r>
              <a:rPr lang="en-US" altLang="zh-CN" sz="2400" b="0" dirty="0">
                <a:solidFill>
                  <a:srgbClr val="000000"/>
                </a:solidFill>
              </a:rPr>
              <a:t>Any </a:t>
            </a:r>
            <a:r>
              <a:rPr lang="en-US" altLang="zh-CN" sz="2400" b="0" dirty="0" smtClean="0">
                <a:solidFill>
                  <a:srgbClr val="000000"/>
                </a:solidFill>
              </a:rPr>
              <a:t>optional </a:t>
            </a:r>
            <a:r>
              <a:rPr lang="en-US" altLang="zh-CN" sz="2400" b="0" dirty="0">
                <a:solidFill>
                  <a:srgbClr val="000000"/>
                </a:solidFill>
              </a:rPr>
              <a:t>parameters must appear at the end of the parameter list. (</a:t>
            </a:r>
            <a:r>
              <a:rPr lang="en-US" altLang="zh-CN" sz="2400" b="0" dirty="0">
                <a:solidFill>
                  <a:srgbClr val="FF0000"/>
                </a:solidFill>
              </a:rPr>
              <a:t>Why?</a:t>
            </a:r>
            <a:r>
              <a:rPr lang="en-US" altLang="zh-CN" sz="2400" b="0" dirty="0">
                <a:solidFill>
                  <a:srgbClr val="000000"/>
                </a:solidFill>
              </a:rPr>
              <a:t>)</a:t>
            </a:r>
            <a:endParaRPr lang="en-US" altLang="zh-CN" sz="2400" dirty="0">
              <a:solidFill>
                <a:srgbClr val="000000"/>
              </a:solidFill>
            </a:endParaRPr>
          </a:p>
        </p:txBody>
      </p:sp>
    </p:spTree>
    <p:extLst>
      <p:ext uri="{BB962C8B-B14F-4D97-AF65-F5344CB8AC3E}">
        <p14:creationId xmlns:p14="http://schemas.microsoft.com/office/powerpoint/2010/main" val="53968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5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altLang="zh-CN" sz="4000" dirty="0" smtClean="0">
                <a:solidFill>
                  <a:srgbClr val="FF0000"/>
                </a:solidFill>
              </a:rPr>
              <a:t>Exercise</a:t>
            </a:r>
            <a:endParaRPr lang="en-US" dirty="0">
              <a:solidFill>
                <a:schemeClr val="tx1"/>
              </a:solidFill>
            </a:endParaRPr>
          </a:p>
        </p:txBody>
      </p:sp>
      <p:sp>
        <p:nvSpPr>
          <p:cNvPr id="20" name="TextBox 10">
            <a:extLst>
              <a:ext uri="{FF2B5EF4-FFF2-40B4-BE49-F238E27FC236}">
                <a16:creationId xmlns:a16="http://schemas.microsoft.com/office/drawing/2014/main" id="{F9F4CB66-911C-4D71-8886-8F2110451160}"/>
              </a:ext>
            </a:extLst>
          </p:cNvPr>
          <p:cNvSpPr txBox="1"/>
          <p:nvPr/>
        </p:nvSpPr>
        <p:spPr>
          <a:xfrm>
            <a:off x="952500" y="3810000"/>
            <a:ext cx="7239000" cy="1138773"/>
          </a:xfrm>
          <a:prstGeom prst="rect">
            <a:avLst/>
          </a:prstGeom>
          <a:solidFill>
            <a:schemeClr val="bg1"/>
          </a:solidFill>
          <a:ln>
            <a:solidFill>
              <a:schemeClr val="tx1"/>
            </a:solidFill>
          </a:ln>
        </p:spPr>
        <p:txBody>
          <a:bodyPr wrap="square" rtlCol="0">
            <a:spAutoFit/>
          </a:bodyPr>
          <a:lstStyle/>
          <a:p>
            <a:pPr algn="just">
              <a:lnSpc>
                <a:spcPct val="85000"/>
              </a:lnSpc>
            </a:pPr>
            <a:r>
              <a:rPr lang="fr-FR" altLang="zh-CN" sz="2000" dirty="0" err="1">
                <a:latin typeface="Courier New" pitchFamily="1" charset="0"/>
              </a:rPr>
              <a:t>void</a:t>
            </a:r>
            <a:r>
              <a:rPr lang="fr-FR" altLang="zh-CN" sz="2000" dirty="0">
                <a:latin typeface="Courier New" pitchFamily="1" charset="0"/>
              </a:rPr>
              <a:t> </a:t>
            </a:r>
            <a:r>
              <a:rPr lang="fr-FR" altLang="zh-CN" sz="2000" dirty="0" err="1">
                <a:latin typeface="Courier New" pitchFamily="1" charset="0"/>
              </a:rPr>
              <a:t>setInitialLocation</a:t>
            </a:r>
            <a:r>
              <a:rPr lang="fr-FR" altLang="zh-CN" sz="2000" dirty="0">
                <a:latin typeface="Courier New" pitchFamily="1" charset="0"/>
              </a:rPr>
              <a:t>(</a:t>
            </a:r>
            <a:r>
              <a:rPr lang="en-US" altLang="zh-CN" sz="2000" dirty="0">
                <a:latin typeface="Courier New" pitchFamily="1" charset="0"/>
              </a:rPr>
              <a:t>){</a:t>
            </a:r>
          </a:p>
          <a:p>
            <a:pPr algn="just">
              <a:lnSpc>
                <a:spcPct val="85000"/>
              </a:lnSpc>
            </a:pPr>
            <a:r>
              <a:rPr lang="en-US" altLang="zh-CN" sz="2000" dirty="0" smtClean="0">
                <a:latin typeface="Courier New" pitchFamily="1" charset="0"/>
              </a:rPr>
              <a:t>   double x = 0, y = 0;</a:t>
            </a:r>
            <a:r>
              <a:rPr lang="en-US" altLang="zh-CN" sz="2000" dirty="0">
                <a:latin typeface="Courier New" pitchFamily="1" charset="0"/>
              </a:rPr>
              <a:t>	</a:t>
            </a:r>
            <a:endParaRPr lang="en-US" altLang="zh-CN" sz="2000" dirty="0" smtClean="0">
              <a:latin typeface="Courier New" pitchFamily="1" charset="0"/>
            </a:endParaRPr>
          </a:p>
          <a:p>
            <a:pPr algn="just">
              <a:lnSpc>
                <a:spcPct val="85000"/>
              </a:lnSpc>
            </a:pPr>
            <a:r>
              <a:rPr lang="en-US" altLang="zh-CN" sz="2000" dirty="0">
                <a:latin typeface="Courier New" pitchFamily="1" charset="0"/>
              </a:rPr>
              <a:t> </a:t>
            </a:r>
            <a:r>
              <a:rPr lang="en-US" altLang="zh-CN" sz="2000" dirty="0" smtClean="0">
                <a:latin typeface="Courier New" pitchFamily="1" charset="0"/>
              </a:rPr>
              <a:t>  </a:t>
            </a:r>
            <a:r>
              <a:rPr lang="en-US" altLang="zh-CN" sz="2000" dirty="0" err="1" smtClean="0">
                <a:latin typeface="Courier New" pitchFamily="1" charset="0"/>
              </a:rPr>
              <a:t>setInitialLocation</a:t>
            </a:r>
            <a:r>
              <a:rPr lang="en-US" altLang="zh-CN" sz="2000" dirty="0" smtClean="0">
                <a:latin typeface="Courier New" pitchFamily="1" charset="0"/>
              </a:rPr>
              <a:t>(</a:t>
            </a:r>
            <a:r>
              <a:rPr lang="fr-FR" altLang="zh-CN" sz="2000" dirty="0">
                <a:latin typeface="Courier New" pitchFamily="1" charset="0"/>
              </a:rPr>
              <a:t>x</a:t>
            </a:r>
            <a:r>
              <a:rPr lang="fr-FR" altLang="zh-CN" sz="2000" dirty="0" smtClean="0">
                <a:latin typeface="Courier New" pitchFamily="1" charset="0"/>
              </a:rPr>
              <a:t>, </a:t>
            </a:r>
            <a:r>
              <a:rPr lang="fr-FR" altLang="zh-CN" sz="2000" dirty="0">
                <a:latin typeface="Courier New" pitchFamily="1" charset="0"/>
              </a:rPr>
              <a:t>y</a:t>
            </a:r>
            <a:r>
              <a:rPr lang="fr-FR" altLang="zh-CN" sz="2000" dirty="0" smtClean="0">
                <a:latin typeface="Courier New" pitchFamily="1" charset="0"/>
              </a:rPr>
              <a:t>);</a:t>
            </a:r>
            <a:endParaRPr lang="fr-FR" altLang="zh-CN" sz="2000" dirty="0">
              <a:latin typeface="Courier New" pitchFamily="1" charset="0"/>
            </a:endParaRPr>
          </a:p>
          <a:p>
            <a:pPr algn="just">
              <a:lnSpc>
                <a:spcPct val="85000"/>
              </a:lnSpc>
            </a:pPr>
            <a:r>
              <a:rPr lang="en-US" altLang="zh-CN" sz="2000" dirty="0">
                <a:latin typeface="Courier New" pitchFamily="1" charset="0"/>
              </a:rPr>
              <a:t>}</a:t>
            </a:r>
            <a:endParaRPr lang="fr-FR" altLang="zh-CN" sz="2000" dirty="0">
              <a:latin typeface="Courier New" pitchFamily="1" charset="0"/>
            </a:endParaRPr>
          </a:p>
        </p:txBody>
      </p:sp>
      <p:sp>
        <p:nvSpPr>
          <p:cNvPr id="22" name="Rectangle 3">
            <a:extLst>
              <a:ext uri="{FF2B5EF4-FFF2-40B4-BE49-F238E27FC236}">
                <a16:creationId xmlns:a16="http://schemas.microsoft.com/office/drawing/2014/main" id="{8ECFF528-CCB4-485E-9B82-218B03041CBB}"/>
              </a:ext>
            </a:extLst>
          </p:cNvPr>
          <p:cNvSpPr>
            <a:spLocks noChangeArrowheads="1"/>
          </p:cNvSpPr>
          <p:nvPr/>
        </p:nvSpPr>
        <p:spPr bwMode="auto">
          <a:xfrm>
            <a:off x="477763" y="1312842"/>
            <a:ext cx="8128000" cy="3868758"/>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ct val="50000"/>
              </a:spcAft>
              <a:buFont typeface="Arial" panose="020B0604020202020204" pitchFamily="34" charset="0"/>
              <a:buChar char="•"/>
              <a:defRPr/>
            </a:pPr>
            <a:r>
              <a:rPr lang="en-US" sz="2400" b="0" dirty="0" smtClean="0">
                <a:solidFill>
                  <a:srgbClr val="000000"/>
                </a:solidFill>
              </a:rPr>
              <a:t>What </a:t>
            </a:r>
            <a:r>
              <a:rPr lang="en-US" sz="2400" b="0" dirty="0">
                <a:solidFill>
                  <a:srgbClr val="000000"/>
                </a:solidFill>
              </a:rPr>
              <a:t>if I want to keep the users from calling </a:t>
            </a:r>
            <a:r>
              <a:rPr lang="en-US" sz="2000" dirty="0" err="1">
                <a:latin typeface="Courier New" pitchFamily="1" charset="0"/>
              </a:rPr>
              <a:t>setInitialLocation</a:t>
            </a:r>
            <a:r>
              <a:rPr lang="en-US" sz="2400" b="0" dirty="0">
                <a:solidFill>
                  <a:srgbClr val="000000"/>
                </a:solidFill>
              </a:rPr>
              <a:t> with only one argument?</a:t>
            </a:r>
          </a:p>
          <a:p>
            <a:pPr marL="342900" indent="-342900">
              <a:lnSpc>
                <a:spcPct val="85000"/>
              </a:lnSpc>
              <a:spcAft>
                <a:spcPct val="50000"/>
              </a:spcAft>
              <a:buFont typeface="Arial" panose="020B0604020202020204" pitchFamily="34" charset="0"/>
              <a:buChar char="•"/>
              <a:defRPr/>
            </a:pPr>
            <a:r>
              <a:rPr lang="en-US" altLang="zh-CN" sz="2400" b="0" dirty="0">
                <a:solidFill>
                  <a:srgbClr val="000000"/>
                </a:solidFill>
              </a:rPr>
              <a:t>Using </a:t>
            </a:r>
            <a:r>
              <a:rPr lang="en-US" altLang="zh-CN" sz="2400" i="1" dirty="0">
                <a:solidFill>
                  <a:srgbClr val="FF0000"/>
                </a:solidFill>
              </a:rPr>
              <a:t>overloading</a:t>
            </a:r>
            <a:r>
              <a:rPr lang="en-US" altLang="zh-CN" sz="2400" b="0" dirty="0"/>
              <a:t> to implement default parameters:</a:t>
            </a:r>
          </a:p>
        </p:txBody>
      </p:sp>
      <p:sp>
        <p:nvSpPr>
          <p:cNvPr id="25" name="TextBox 10">
            <a:extLst>
              <a:ext uri="{FF2B5EF4-FFF2-40B4-BE49-F238E27FC236}">
                <a16:creationId xmlns:a16="http://schemas.microsoft.com/office/drawing/2014/main" id="{A447B1EE-77F3-468D-8AE7-11AE21B34294}"/>
              </a:ext>
            </a:extLst>
          </p:cNvPr>
          <p:cNvSpPr txBox="1"/>
          <p:nvPr/>
        </p:nvSpPr>
        <p:spPr>
          <a:xfrm>
            <a:off x="952500" y="2743200"/>
            <a:ext cx="7239000" cy="400110"/>
          </a:xfrm>
          <a:prstGeom prst="rect">
            <a:avLst/>
          </a:prstGeom>
          <a:solidFill>
            <a:schemeClr val="bg1"/>
          </a:solidFill>
          <a:ln>
            <a:solidFill>
              <a:schemeClr val="tx1"/>
            </a:solidFill>
          </a:ln>
        </p:spPr>
        <p:txBody>
          <a:bodyPr wrap="square" rtlCol="0">
            <a:spAutoFit/>
          </a:bodyPr>
          <a:lstStyle/>
          <a:p>
            <a:pPr algn="just"/>
            <a:r>
              <a:rPr lang="fr-FR" altLang="zh-CN" sz="2000" dirty="0" err="1">
                <a:latin typeface="Courier New" pitchFamily="1" charset="0"/>
              </a:rPr>
              <a:t>void</a:t>
            </a:r>
            <a:r>
              <a:rPr lang="fr-FR" altLang="zh-CN" sz="2000" dirty="0">
                <a:latin typeface="Courier New" pitchFamily="1" charset="0"/>
              </a:rPr>
              <a:t> </a:t>
            </a:r>
            <a:r>
              <a:rPr lang="fr-FR" altLang="zh-CN" sz="2000" dirty="0" err="1">
                <a:latin typeface="Courier New" pitchFamily="1" charset="0"/>
              </a:rPr>
              <a:t>setInitialLocation</a:t>
            </a:r>
            <a:r>
              <a:rPr lang="fr-FR" altLang="zh-CN" sz="2000" dirty="0">
                <a:latin typeface="Courier New" pitchFamily="1" charset="0"/>
              </a:rPr>
              <a:t>(double x, double y);</a:t>
            </a:r>
            <a:endParaRPr lang="en-US" altLang="zh-CN" sz="2000" dirty="0">
              <a:latin typeface="Courier New" pitchFamily="1" charset="0"/>
            </a:endParaRPr>
          </a:p>
        </p:txBody>
      </p:sp>
    </p:spTree>
    <p:extLst>
      <p:ext uri="{BB962C8B-B14F-4D97-AF65-F5344CB8AC3E}">
        <p14:creationId xmlns:p14="http://schemas.microsoft.com/office/powerpoint/2010/main" val="215832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Functions and Algorithms</a:t>
            </a:r>
            <a:endParaRPr lang="en-US" sz="4000" dirty="0">
              <a:solidFill>
                <a:schemeClr val="tx1"/>
              </a:solidFill>
              <a:latin typeface="Times New Roman" charset="0"/>
            </a:endParaRPr>
          </a:p>
        </p:txBody>
      </p:sp>
      <p:sp>
        <p:nvSpPr>
          <p:cNvPr id="578563" name="Rectangle 3"/>
          <p:cNvSpPr>
            <a:spLocks noChangeArrowheads="1"/>
          </p:cNvSpPr>
          <p:nvPr/>
        </p:nvSpPr>
        <p:spPr bwMode="auto">
          <a:xfrm>
            <a:off x="482600" y="1155700"/>
            <a:ext cx="8128000" cy="4864100"/>
          </a:xfrm>
          <a:prstGeom prst="rect">
            <a:avLst/>
          </a:prstGeom>
          <a:noFill/>
          <a:ln w="9525">
            <a:noFill/>
            <a:miter lim="800000"/>
            <a:headEnd/>
            <a:tailEnd/>
          </a:ln>
          <a:effectLst/>
        </p:spPr>
        <p:txBody>
          <a:bodyPr>
            <a:prstTxWarp prst="textNoShape">
              <a:avLst/>
            </a:prstTxWarp>
          </a:bodyPr>
          <a:lstStyle/>
          <a:p>
            <a:pPr marL="342900" indent="-342900">
              <a:spcAft>
                <a:spcPct val="50000"/>
              </a:spcAft>
              <a:buFontTx/>
              <a:buChar char="•"/>
            </a:pPr>
            <a:r>
              <a:rPr lang="en-US" sz="2400" b="0" dirty="0">
                <a:solidFill>
                  <a:srgbClr val="000000"/>
                </a:solidFill>
              </a:rPr>
              <a:t>Functions are critical to programming because they provide a structure in which to express </a:t>
            </a:r>
            <a:r>
              <a:rPr lang="en-US" sz="2400" i="1" dirty="0">
                <a:solidFill>
                  <a:srgbClr val="FF0000"/>
                </a:solidFill>
              </a:rPr>
              <a:t>algorithms</a:t>
            </a:r>
            <a:r>
              <a:rPr lang="en-US" sz="2400" b="0" dirty="0">
                <a:solidFill>
                  <a:srgbClr val="000000"/>
                </a:solidFill>
              </a:rPr>
              <a:t>.</a:t>
            </a:r>
          </a:p>
          <a:p>
            <a:pPr marL="342900" indent="-342900">
              <a:spcAft>
                <a:spcPct val="50000"/>
              </a:spcAft>
              <a:buFontTx/>
              <a:buChar char="•"/>
            </a:pPr>
            <a:r>
              <a:rPr lang="en-US" sz="2400" i="1" dirty="0">
                <a:solidFill>
                  <a:srgbClr val="FF0000"/>
                </a:solidFill>
              </a:rPr>
              <a:t>Algorithms</a:t>
            </a:r>
            <a:r>
              <a:rPr lang="en-US" sz="2400" b="0" dirty="0">
                <a:solidFill>
                  <a:srgbClr val="000000"/>
                </a:solidFill>
              </a:rPr>
              <a:t> for solving a particular problem can vary widely in their efficiency.  It makes sense to think carefully when you are choosing an algorithm because making a bad choice can be extremely costly.</a:t>
            </a:r>
          </a:p>
          <a:p>
            <a:pPr marL="342900" indent="-342900">
              <a:spcAft>
                <a:spcPct val="50000"/>
              </a:spcAft>
              <a:buFontTx/>
              <a:buChar char="•"/>
            </a:pPr>
            <a:r>
              <a:rPr lang="en-US" sz="2400" b="0" dirty="0">
                <a:solidFill>
                  <a:srgbClr val="000000"/>
                </a:solidFill>
              </a:rPr>
              <a:t>The next few slides illustrate this principle by implementing two algorithms for computing the </a:t>
            </a:r>
            <a:r>
              <a:rPr lang="en-US" sz="2400" i="1" dirty="0">
                <a:solidFill>
                  <a:srgbClr val="FF0000"/>
                </a:solidFill>
              </a:rPr>
              <a:t>greatest common divisor</a:t>
            </a:r>
            <a:r>
              <a:rPr lang="en-US" sz="2400" b="0" i="1" dirty="0">
                <a:solidFill>
                  <a:srgbClr val="000000"/>
                </a:solidFill>
              </a:rPr>
              <a:t> </a:t>
            </a:r>
            <a:r>
              <a:rPr lang="en-US" sz="2400" b="0" dirty="0">
                <a:solidFill>
                  <a:srgbClr val="000000"/>
                </a:solidFill>
              </a:rPr>
              <a:t>of the integers </a:t>
            </a:r>
            <a:r>
              <a:rPr lang="en-US" sz="2400" b="0" i="1" dirty="0">
                <a:solidFill>
                  <a:srgbClr val="000000"/>
                </a:solidFill>
              </a:rPr>
              <a:t>x</a:t>
            </a:r>
            <a:r>
              <a:rPr lang="en-US" sz="2400" b="0" dirty="0">
                <a:solidFill>
                  <a:srgbClr val="000000"/>
                </a:solidFill>
              </a:rPr>
              <a:t> and </a:t>
            </a:r>
            <a:r>
              <a:rPr lang="en-US" sz="2400" b="0" i="1" dirty="0">
                <a:solidFill>
                  <a:srgbClr val="000000"/>
                </a:solidFill>
              </a:rPr>
              <a:t>y,</a:t>
            </a:r>
            <a:r>
              <a:rPr lang="en-US" sz="2400" b="0" dirty="0">
                <a:solidFill>
                  <a:srgbClr val="000000"/>
                </a:solidFill>
              </a:rPr>
              <a:t> which is defined to be the largest integer that divides evenly into both.</a:t>
            </a:r>
            <a:endParaRPr 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85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The Brute-Force Approach  </a:t>
            </a:r>
            <a:endParaRPr lang="en-US" sz="4000" dirty="0">
              <a:solidFill>
                <a:schemeClr val="tx1"/>
              </a:solidFill>
              <a:latin typeface="Times New Roman" charset="0"/>
            </a:endParaRPr>
          </a:p>
        </p:txBody>
      </p:sp>
      <p:sp>
        <p:nvSpPr>
          <p:cNvPr id="580611" name="Rectangle 3"/>
          <p:cNvSpPr>
            <a:spLocks noChangeArrowheads="1"/>
          </p:cNvSpPr>
          <p:nvPr/>
        </p:nvSpPr>
        <p:spPr bwMode="auto">
          <a:xfrm>
            <a:off x="482600" y="1155700"/>
            <a:ext cx="8128000" cy="5549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One strategy for computing the greatest common divisor is to count backwards from the smaller value until you find one that divides evenly into both.  The code looks like this:</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This algorithm must terminate for positive values of </a:t>
            </a:r>
            <a:r>
              <a:rPr lang="en-US" altLang="zh-CN" sz="2200" dirty="0">
                <a:solidFill>
                  <a:srgbClr val="000000"/>
                </a:solidFill>
                <a:latin typeface="Courier New" charset="0"/>
              </a:rPr>
              <a:t>x</a:t>
            </a:r>
            <a:r>
              <a:rPr lang="en-US" altLang="zh-CN" sz="2400" b="0" dirty="0">
                <a:solidFill>
                  <a:srgbClr val="000000"/>
                </a:solidFill>
              </a:rPr>
              <a:t> and </a:t>
            </a:r>
            <a:r>
              <a:rPr lang="en-US" altLang="zh-CN" sz="2200" dirty="0">
                <a:solidFill>
                  <a:srgbClr val="000000"/>
                </a:solidFill>
                <a:latin typeface="Courier New" charset="0"/>
              </a:rPr>
              <a:t>y</a:t>
            </a:r>
            <a:r>
              <a:rPr lang="en-US" altLang="zh-CN" sz="2400" b="0" dirty="0">
                <a:solidFill>
                  <a:srgbClr val="000000"/>
                </a:solidFill>
              </a:rPr>
              <a:t> because the value of </a:t>
            </a:r>
            <a:r>
              <a:rPr lang="en-US" altLang="zh-CN" sz="2200" dirty="0">
                <a:solidFill>
                  <a:srgbClr val="000000"/>
                </a:solidFill>
                <a:latin typeface="Courier New" charset="0"/>
              </a:rPr>
              <a:t>guess</a:t>
            </a:r>
            <a:r>
              <a:rPr lang="en-US" altLang="zh-CN" sz="2400" b="0" dirty="0">
                <a:solidFill>
                  <a:srgbClr val="000000"/>
                </a:solidFill>
              </a:rPr>
              <a:t> will eventually reach 1.  At that point, </a:t>
            </a:r>
            <a:r>
              <a:rPr lang="en-US" altLang="zh-CN" sz="2200" dirty="0">
                <a:solidFill>
                  <a:srgbClr val="000000"/>
                </a:solidFill>
                <a:latin typeface="Courier New" charset="0"/>
              </a:rPr>
              <a:t>guess</a:t>
            </a:r>
            <a:r>
              <a:rPr lang="en-US" altLang="zh-CN" sz="2400" b="0" dirty="0">
                <a:solidFill>
                  <a:srgbClr val="000000"/>
                </a:solidFill>
              </a:rPr>
              <a:t> must be the greatest common divisor because the </a:t>
            </a:r>
            <a:r>
              <a:rPr lang="en-US" altLang="zh-CN" sz="2200" dirty="0">
                <a:solidFill>
                  <a:srgbClr val="000000"/>
                </a:solidFill>
                <a:latin typeface="Courier New" charset="0"/>
              </a:rPr>
              <a:t>while</a:t>
            </a:r>
            <a:r>
              <a:rPr lang="en-US" altLang="zh-CN" sz="2400" b="0" dirty="0">
                <a:solidFill>
                  <a:srgbClr val="000000"/>
                </a:solidFill>
              </a:rPr>
              <a:t> loop will have already tested all larger ones.</a:t>
            </a:r>
          </a:p>
          <a:p>
            <a:pPr marL="342900" indent="-342900">
              <a:lnSpc>
                <a:spcPct val="85000"/>
              </a:lnSpc>
              <a:spcAft>
                <a:spcPts val="1200"/>
              </a:spcAft>
              <a:buFontTx/>
              <a:buChar char="•"/>
            </a:pPr>
            <a:r>
              <a:rPr lang="en-US" altLang="zh-CN" sz="2400" b="0" dirty="0">
                <a:solidFill>
                  <a:srgbClr val="000000"/>
                </a:solidFill>
              </a:rPr>
              <a:t>Trying every possibility is called a </a:t>
            </a:r>
            <a:r>
              <a:rPr lang="en-US" altLang="zh-CN" sz="2400" i="1" dirty="0">
                <a:solidFill>
                  <a:srgbClr val="FF0000"/>
                </a:solidFill>
              </a:rPr>
              <a:t>brute-force strategy</a:t>
            </a:r>
            <a:r>
              <a:rPr lang="en-US" altLang="zh-CN" sz="2400" b="0" i="1" dirty="0">
                <a:solidFill>
                  <a:srgbClr val="000000"/>
                </a:solidFill>
              </a:rPr>
              <a:t>.</a:t>
            </a:r>
          </a:p>
        </p:txBody>
      </p:sp>
      <p:sp>
        <p:nvSpPr>
          <p:cNvPr id="580617" name="Rectangle 9"/>
          <p:cNvSpPr>
            <a:spLocks noChangeArrowheads="1"/>
          </p:cNvSpPr>
          <p:nvPr/>
        </p:nvSpPr>
        <p:spPr bwMode="auto">
          <a:xfrm>
            <a:off x="1255485" y="2349500"/>
            <a:ext cx="6845300" cy="2014538"/>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sz="1800" noProof="1">
                <a:solidFill>
                  <a:srgbClr val="000000"/>
                </a:solidFill>
                <a:latin typeface="Courier New" charset="0"/>
              </a:rPr>
              <a:t>int gcd(int x, int y)</a:t>
            </a:r>
            <a:r>
              <a:rPr lang="en-US" sz="1000" dirty="0">
                <a:solidFill>
                  <a:srgbClr val="000000"/>
                </a:solidFill>
                <a:latin typeface="Courier New" charset="0"/>
              </a:rPr>
              <a:t> </a:t>
            </a:r>
            <a:r>
              <a:rPr lang="en-US" sz="1800" dirty="0">
                <a:solidFill>
                  <a:srgbClr val="000000"/>
                </a:solidFill>
                <a:latin typeface="Courier New" charset="0"/>
              </a:rPr>
              <a:t>{</a:t>
            </a:r>
          </a:p>
          <a:p>
            <a:r>
              <a:rPr lang="en-US" sz="1800" dirty="0">
                <a:solidFill>
                  <a:srgbClr val="000000"/>
                </a:solidFill>
                <a:latin typeface="Courier New" charset="0"/>
              </a:rPr>
              <a:t>   </a:t>
            </a:r>
            <a:r>
              <a:rPr sz="1800" noProof="1">
                <a:solidFill>
                  <a:srgbClr val="000000"/>
                </a:solidFill>
                <a:latin typeface="Courier New" charset="0"/>
              </a:rPr>
              <a:t>int guess = </a:t>
            </a:r>
            <a:r>
              <a:rPr lang="en-US" sz="1800" noProof="1">
                <a:solidFill>
                  <a:srgbClr val="000000"/>
                </a:solidFill>
                <a:latin typeface="Courier New" charset="0"/>
              </a:rPr>
              <a:t>x</a:t>
            </a:r>
            <a:r>
              <a:rPr sz="1800" noProof="1">
                <a:solidFill>
                  <a:srgbClr val="000000"/>
                </a:solidFill>
                <a:latin typeface="Courier New" charset="0"/>
              </a:rPr>
              <a:t>;</a:t>
            </a:r>
            <a:endParaRPr lang="en-US" sz="1800" dirty="0">
              <a:solidFill>
                <a:srgbClr val="000000"/>
              </a:solidFill>
              <a:latin typeface="Courier New" charset="0"/>
            </a:endParaRPr>
          </a:p>
          <a:p>
            <a:r>
              <a:rPr lang="en-US" sz="1800" dirty="0">
                <a:solidFill>
                  <a:srgbClr val="000000"/>
                </a:solidFill>
                <a:latin typeface="Courier New" charset="0"/>
              </a:rPr>
              <a:t>   </a:t>
            </a:r>
            <a:r>
              <a:rPr sz="1800" noProof="1">
                <a:solidFill>
                  <a:srgbClr val="000000"/>
                </a:solidFill>
                <a:latin typeface="Courier New" charset="0"/>
              </a:rPr>
              <a:t>while (x % guess != 0 || y % guess != 0) {</a:t>
            </a:r>
            <a:endParaRPr lang="en-US" sz="1800" dirty="0">
              <a:solidFill>
                <a:srgbClr val="000000"/>
              </a:solidFill>
              <a:latin typeface="Courier New" charset="0"/>
            </a:endParaRPr>
          </a:p>
          <a:p>
            <a:r>
              <a:rPr lang="en-US" sz="1800" dirty="0">
                <a:solidFill>
                  <a:srgbClr val="000000"/>
                </a:solidFill>
                <a:latin typeface="Courier New" charset="0"/>
              </a:rPr>
              <a:t>      </a:t>
            </a:r>
            <a:r>
              <a:rPr sz="1800" noProof="1">
                <a:solidFill>
                  <a:srgbClr val="000000"/>
                </a:solidFill>
                <a:latin typeface="Courier New" charset="0"/>
              </a:rPr>
              <a:t>guess--;</a:t>
            </a:r>
            <a:endParaRPr lang="en-US" sz="1800" dirty="0">
              <a:solidFill>
                <a:srgbClr val="000000"/>
              </a:solidFill>
              <a:latin typeface="Courier New" charset="0"/>
            </a:endParaRPr>
          </a:p>
          <a:p>
            <a:r>
              <a:rPr lang="en-US" sz="1800" dirty="0">
                <a:solidFill>
                  <a:srgbClr val="000000"/>
                </a:solidFill>
                <a:latin typeface="Courier New" charset="0"/>
              </a:rPr>
              <a:t>   }</a:t>
            </a:r>
          </a:p>
          <a:p>
            <a:r>
              <a:rPr lang="en-US" sz="1800" dirty="0">
                <a:solidFill>
                  <a:srgbClr val="000000"/>
                </a:solidFill>
                <a:latin typeface="Courier New" charset="0"/>
              </a:rPr>
              <a:t>   return guess;</a:t>
            </a:r>
          </a:p>
          <a:p>
            <a:r>
              <a:rPr lang="en-US" sz="18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061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6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Euclid’s Algorithm  </a:t>
            </a:r>
            <a:endParaRPr lang="en-US" sz="4000" dirty="0">
              <a:solidFill>
                <a:schemeClr val="tx1"/>
              </a:solidFill>
              <a:latin typeface="Times New Roman" charset="0"/>
            </a:endParaRPr>
          </a:p>
        </p:txBody>
      </p:sp>
      <p:sp>
        <p:nvSpPr>
          <p:cNvPr id="582659" name="Rectangle 3"/>
          <p:cNvSpPr>
            <a:spLocks noChangeArrowheads="1"/>
          </p:cNvSpPr>
          <p:nvPr/>
        </p:nvSpPr>
        <p:spPr bwMode="auto">
          <a:xfrm>
            <a:off x="482600" y="1155700"/>
            <a:ext cx="8128000" cy="1074737"/>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If you use the brute-force approach to compute the greatest common divisor of 1000005 and 1000000, the program will take almost a million steps to tell you the answer is 5.</a:t>
            </a:r>
            <a:endParaRPr lang="en-US" sz="2400" dirty="0">
              <a:solidFill>
                <a:srgbClr val="000000"/>
              </a:solidFill>
            </a:endParaRPr>
          </a:p>
        </p:txBody>
      </p:sp>
      <p:grpSp>
        <p:nvGrpSpPr>
          <p:cNvPr id="2" name="Group 10"/>
          <p:cNvGrpSpPr>
            <a:grpSpLocks/>
          </p:cNvGrpSpPr>
          <p:nvPr/>
        </p:nvGrpSpPr>
        <p:grpSpPr bwMode="auto">
          <a:xfrm>
            <a:off x="482600" y="2273300"/>
            <a:ext cx="8051800" cy="4157663"/>
            <a:chOff x="304" y="1432"/>
            <a:chExt cx="5072" cy="2619"/>
          </a:xfrm>
        </p:grpSpPr>
        <p:sp>
          <p:nvSpPr>
            <p:cNvPr id="582662" name="Rectangle 6"/>
            <p:cNvSpPr>
              <a:spLocks noChangeArrowheads="1"/>
            </p:cNvSpPr>
            <p:nvPr/>
          </p:nvSpPr>
          <p:spPr bwMode="auto">
            <a:xfrm>
              <a:off x="720" y="2436"/>
              <a:ext cx="4368" cy="161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1800" dirty="0">
                  <a:solidFill>
                    <a:srgbClr val="000000"/>
                  </a:solidFill>
                  <a:latin typeface="Courier New" charset="0"/>
                </a:rPr>
                <a:t>int </a:t>
              </a:r>
              <a:r>
                <a:rPr lang="en-US" sz="1800" dirty="0" err="1">
                  <a:solidFill>
                    <a:srgbClr val="000000"/>
                  </a:solidFill>
                  <a:latin typeface="Courier New" charset="0"/>
                </a:rPr>
                <a:t>gcd</a:t>
              </a:r>
              <a:r>
                <a:rPr lang="en-US" sz="1800" dirty="0">
                  <a:solidFill>
                    <a:srgbClr val="000000"/>
                  </a:solidFill>
                  <a:latin typeface="Courier New" charset="0"/>
                </a:rPr>
                <a:t>(int x, int y)</a:t>
              </a:r>
              <a:r>
                <a:rPr lang="en-US" sz="1000" dirty="0">
                  <a:solidFill>
                    <a:srgbClr val="000000"/>
                  </a:solidFill>
                  <a:latin typeface="Courier New" charset="0"/>
                </a:rPr>
                <a:t> </a:t>
              </a:r>
              <a:r>
                <a:rPr lang="en-US" sz="1800" dirty="0">
                  <a:solidFill>
                    <a:srgbClr val="000000"/>
                  </a:solidFill>
                  <a:latin typeface="Courier New" charset="0"/>
                </a:rPr>
                <a:t>{</a:t>
              </a:r>
            </a:p>
            <a:p>
              <a:r>
                <a:rPr lang="en-US" sz="1800" dirty="0">
                  <a:solidFill>
                    <a:srgbClr val="000000"/>
                  </a:solidFill>
                  <a:latin typeface="Courier New" charset="0"/>
                </a:rPr>
                <a:t>   int r = x % y;</a:t>
              </a:r>
            </a:p>
            <a:p>
              <a:r>
                <a:rPr lang="en-US" sz="1800" dirty="0">
                  <a:solidFill>
                    <a:srgbClr val="000000"/>
                  </a:solidFill>
                  <a:latin typeface="Courier New" charset="0"/>
                </a:rPr>
                <a:t>   while (</a:t>
              </a:r>
              <a:r>
                <a:rPr lang="en-US" sz="1800" dirty="0" err="1">
                  <a:solidFill>
                    <a:srgbClr val="000000"/>
                  </a:solidFill>
                  <a:latin typeface="Courier New" charset="0"/>
                </a:rPr>
                <a:t>r</a:t>
              </a:r>
              <a:r>
                <a:rPr lang="en-US" sz="1800" dirty="0">
                  <a:solidFill>
                    <a:srgbClr val="000000"/>
                  </a:solidFill>
                  <a:latin typeface="Courier New" charset="0"/>
                </a:rPr>
                <a:t> != 0)</a:t>
              </a:r>
              <a:r>
                <a:rPr lang="en-US" sz="1000" dirty="0">
                  <a:solidFill>
                    <a:srgbClr val="000000"/>
                  </a:solidFill>
                  <a:latin typeface="Courier New" charset="0"/>
                </a:rPr>
                <a:t> </a:t>
              </a:r>
              <a:r>
                <a:rPr lang="en-US" sz="1800" dirty="0">
                  <a:solidFill>
                    <a:srgbClr val="000000"/>
                  </a:solidFill>
                  <a:latin typeface="Courier New" charset="0"/>
                </a:rPr>
                <a:t>{</a:t>
              </a:r>
            </a:p>
            <a:p>
              <a:r>
                <a:rPr lang="en-US" sz="1800" dirty="0">
                  <a:solidFill>
                    <a:srgbClr val="000000"/>
                  </a:solidFill>
                  <a:latin typeface="Courier New" charset="0"/>
                </a:rPr>
                <a:t>      </a:t>
              </a:r>
              <a:r>
                <a:rPr lang="en-US" sz="1800" dirty="0" err="1">
                  <a:solidFill>
                    <a:srgbClr val="000000"/>
                  </a:solidFill>
                  <a:latin typeface="Courier New" charset="0"/>
                </a:rPr>
                <a:t>x</a:t>
              </a:r>
              <a:r>
                <a:rPr lang="en-US" sz="1800" dirty="0">
                  <a:solidFill>
                    <a:srgbClr val="000000"/>
                  </a:solidFill>
                  <a:latin typeface="Courier New" charset="0"/>
                </a:rPr>
                <a:t> = </a:t>
              </a:r>
              <a:r>
                <a:rPr lang="en-US" sz="1800" dirty="0" err="1">
                  <a:solidFill>
                    <a:srgbClr val="000000"/>
                  </a:solidFill>
                  <a:latin typeface="Courier New" charset="0"/>
                </a:rPr>
                <a:t>y</a:t>
              </a:r>
              <a:r>
                <a:rPr lang="en-US" sz="1800" dirty="0">
                  <a:solidFill>
                    <a:srgbClr val="000000"/>
                  </a:solidFill>
                  <a:latin typeface="Courier New" charset="0"/>
                </a:rPr>
                <a:t>;</a:t>
              </a:r>
            </a:p>
            <a:p>
              <a:r>
                <a:rPr lang="en-US" sz="1800" dirty="0">
                  <a:solidFill>
                    <a:srgbClr val="000000"/>
                  </a:solidFill>
                  <a:latin typeface="Courier New" charset="0"/>
                </a:rPr>
                <a:t>      </a:t>
              </a:r>
              <a:r>
                <a:rPr lang="en-US" sz="1800" dirty="0" err="1">
                  <a:solidFill>
                    <a:srgbClr val="000000"/>
                  </a:solidFill>
                  <a:latin typeface="Courier New" charset="0"/>
                </a:rPr>
                <a:t>y</a:t>
              </a:r>
              <a:r>
                <a:rPr lang="en-US" sz="1800" dirty="0">
                  <a:solidFill>
                    <a:srgbClr val="000000"/>
                  </a:solidFill>
                  <a:latin typeface="Courier New" charset="0"/>
                </a:rPr>
                <a:t> = </a:t>
              </a:r>
              <a:r>
                <a:rPr lang="en-US" sz="1800" dirty="0" err="1">
                  <a:solidFill>
                    <a:srgbClr val="000000"/>
                  </a:solidFill>
                  <a:latin typeface="Courier New" charset="0"/>
                </a:rPr>
                <a:t>r</a:t>
              </a:r>
              <a:r>
                <a:rPr lang="en-US" sz="1800" dirty="0">
                  <a:solidFill>
                    <a:srgbClr val="000000"/>
                  </a:solidFill>
                  <a:latin typeface="Courier New" charset="0"/>
                </a:rPr>
                <a:t>;</a:t>
              </a:r>
            </a:p>
            <a:p>
              <a:r>
                <a:rPr lang="en-US" sz="1800" dirty="0">
                  <a:solidFill>
                    <a:srgbClr val="000000"/>
                  </a:solidFill>
                  <a:latin typeface="Courier New" charset="0"/>
                </a:rPr>
                <a:t>      </a:t>
              </a:r>
              <a:r>
                <a:rPr lang="en-US" sz="1800" dirty="0" err="1">
                  <a:solidFill>
                    <a:srgbClr val="000000"/>
                  </a:solidFill>
                  <a:latin typeface="Courier New" charset="0"/>
                </a:rPr>
                <a:t>r</a:t>
              </a:r>
              <a:r>
                <a:rPr lang="en-US" sz="1800" dirty="0">
                  <a:solidFill>
                    <a:srgbClr val="000000"/>
                  </a:solidFill>
                  <a:latin typeface="Courier New" charset="0"/>
                </a:rPr>
                <a:t> = </a:t>
              </a:r>
              <a:r>
                <a:rPr lang="en-US" sz="1800" dirty="0" err="1">
                  <a:solidFill>
                    <a:srgbClr val="000000"/>
                  </a:solidFill>
                  <a:latin typeface="Courier New" charset="0"/>
                </a:rPr>
                <a:t>x</a:t>
              </a:r>
              <a:r>
                <a:rPr lang="en-US" sz="1800" dirty="0">
                  <a:solidFill>
                    <a:srgbClr val="000000"/>
                  </a:solidFill>
                  <a:latin typeface="Courier New" charset="0"/>
                </a:rPr>
                <a:t> % </a:t>
              </a:r>
              <a:r>
                <a:rPr lang="en-US" sz="1800" dirty="0" err="1">
                  <a:solidFill>
                    <a:srgbClr val="000000"/>
                  </a:solidFill>
                  <a:latin typeface="Courier New" charset="0"/>
                </a:rPr>
                <a:t>y</a:t>
              </a:r>
              <a:r>
                <a:rPr lang="en-US" sz="1800" dirty="0">
                  <a:solidFill>
                    <a:srgbClr val="000000"/>
                  </a:solidFill>
                  <a:latin typeface="Courier New" charset="0"/>
                </a:rPr>
                <a:t>;</a:t>
              </a:r>
            </a:p>
            <a:p>
              <a:r>
                <a:rPr lang="en-US" sz="1800" dirty="0">
                  <a:solidFill>
                    <a:srgbClr val="000000"/>
                  </a:solidFill>
                  <a:latin typeface="Courier New" charset="0"/>
                </a:rPr>
                <a:t>   }</a:t>
              </a:r>
            </a:p>
            <a:p>
              <a:r>
                <a:rPr lang="en-US" sz="1800" dirty="0">
                  <a:solidFill>
                    <a:srgbClr val="000000"/>
                  </a:solidFill>
                  <a:latin typeface="Courier New" charset="0"/>
                </a:rPr>
                <a:t>   return </a:t>
              </a:r>
              <a:r>
                <a:rPr lang="en-US" sz="1800" dirty="0" err="1">
                  <a:solidFill>
                    <a:srgbClr val="000000"/>
                  </a:solidFill>
                  <a:latin typeface="Courier New" charset="0"/>
                </a:rPr>
                <a:t>y</a:t>
              </a:r>
              <a:r>
                <a:rPr lang="en-US" sz="1800" dirty="0">
                  <a:solidFill>
                    <a:srgbClr val="000000"/>
                  </a:solidFill>
                  <a:latin typeface="Courier New" charset="0"/>
                </a:rPr>
                <a:t>;</a:t>
              </a:r>
            </a:p>
            <a:p>
              <a:r>
                <a:rPr lang="en-US" sz="1800" dirty="0">
                  <a:solidFill>
                    <a:srgbClr val="000000"/>
                  </a:solidFill>
                  <a:latin typeface="Courier New" charset="0"/>
                </a:rPr>
                <a:t>}</a:t>
              </a:r>
            </a:p>
          </p:txBody>
        </p:sp>
        <p:sp>
          <p:nvSpPr>
            <p:cNvPr id="582663" name="Rectangle 7"/>
            <p:cNvSpPr>
              <a:spLocks noChangeArrowheads="1"/>
            </p:cNvSpPr>
            <p:nvPr/>
          </p:nvSpPr>
          <p:spPr bwMode="auto">
            <a:xfrm>
              <a:off x="304" y="1432"/>
              <a:ext cx="4160" cy="872"/>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You can get the answer much more quickly if you use a better algorithm.  The Greek mathematician Euclid of Alexandria described a more efficient algorithm 23 centuries ago, which looks like this:</a:t>
              </a:r>
            </a:p>
          </p:txBody>
        </p:sp>
        <p:pic>
          <p:nvPicPr>
            <p:cNvPr id="582664" name="Picture 8" descr="Euclid_5-1"/>
            <p:cNvPicPr>
              <a:picLocks noChangeAspect="1" noChangeArrowheads="1"/>
            </p:cNvPicPr>
            <p:nvPr/>
          </p:nvPicPr>
          <p:blipFill>
            <a:blip r:embed="rId3"/>
            <a:srcRect/>
            <a:stretch>
              <a:fillRect/>
            </a:stretch>
          </p:blipFill>
          <p:spPr bwMode="auto">
            <a:xfrm>
              <a:off x="4570" y="1451"/>
              <a:ext cx="806" cy="785"/>
            </a:xfrm>
            <a:prstGeom prst="rect">
              <a:avLst/>
            </a:prstGeom>
            <a:noFill/>
            <a:ln w="9525">
              <a:solidFill>
                <a:schemeClr val="tx1"/>
              </a:solid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How Euclid’s Algorithm Works  </a:t>
            </a:r>
            <a:endParaRPr lang="en-US" sz="4000" dirty="0">
              <a:solidFill>
                <a:schemeClr val="tx1"/>
              </a:solidFill>
              <a:latin typeface="Times New Roman" charset="0"/>
            </a:endParaRPr>
          </a:p>
        </p:txBody>
      </p:sp>
      <p:sp>
        <p:nvSpPr>
          <p:cNvPr id="584707" name="Rectangle 3"/>
          <p:cNvSpPr>
            <a:spLocks noChangeArrowheads="1"/>
          </p:cNvSpPr>
          <p:nvPr/>
        </p:nvSpPr>
        <p:spPr bwMode="auto">
          <a:xfrm>
            <a:off x="482600" y="1155700"/>
            <a:ext cx="8128000" cy="4635500"/>
          </a:xfrm>
          <a:prstGeom prst="rect">
            <a:avLst/>
          </a:prstGeom>
          <a:noFill/>
          <a:ln w="9525">
            <a:noFill/>
            <a:miter lim="800000"/>
            <a:headEnd/>
            <a:tailEnd/>
          </a:ln>
          <a:effectLst/>
        </p:spPr>
        <p:txBody>
          <a:bodyPr>
            <a:prstTxWarp prst="textNoShape">
              <a:avLst/>
            </a:prstTxWarp>
          </a:bodyPr>
          <a:lstStyle/>
          <a:p>
            <a:pPr marL="342900" indent="-342900">
              <a:spcAft>
                <a:spcPct val="50000"/>
              </a:spcAft>
              <a:buFontTx/>
              <a:buChar char="•"/>
            </a:pPr>
            <a:r>
              <a:rPr lang="en-US" sz="2400" b="0" dirty="0">
                <a:solidFill>
                  <a:srgbClr val="000000"/>
                </a:solidFill>
              </a:rPr>
              <a:t>If you use Euclid’s algorithm on 1000005 and 1000000, you get the correct answer in just </a:t>
            </a:r>
            <a:r>
              <a:rPr lang="en-US" sz="2400" b="0" dirty="0">
                <a:solidFill>
                  <a:srgbClr val="FF0000"/>
                </a:solidFill>
              </a:rPr>
              <a:t>2</a:t>
            </a:r>
            <a:r>
              <a:rPr lang="en-US" sz="2400" b="0" dirty="0">
                <a:solidFill>
                  <a:srgbClr val="000000"/>
                </a:solidFill>
              </a:rPr>
              <a:t> steps, which is much better than the million steps required by brute force.</a:t>
            </a:r>
          </a:p>
          <a:p>
            <a:pPr marL="342900" indent="-342900">
              <a:spcAft>
                <a:spcPct val="50000"/>
              </a:spcAft>
              <a:buFontTx/>
              <a:buChar char="•"/>
            </a:pPr>
            <a:r>
              <a:rPr lang="en-US" altLang="zh-CN" sz="2400" b="0" dirty="0">
                <a:solidFill>
                  <a:srgbClr val="000000"/>
                </a:solidFill>
              </a:rPr>
              <a:t>Euclid’s great insight was that </a:t>
            </a:r>
            <a:r>
              <a:rPr lang="en-US" altLang="zh-CN" sz="2400" b="0" dirty="0">
                <a:solidFill>
                  <a:srgbClr val="FF0000"/>
                </a:solidFill>
              </a:rPr>
              <a:t>the greatest common divisor of </a:t>
            </a:r>
            <a:r>
              <a:rPr lang="en-US" altLang="zh-CN" sz="2400" b="0" i="1" dirty="0">
                <a:solidFill>
                  <a:srgbClr val="FF0000"/>
                </a:solidFill>
              </a:rPr>
              <a:t>x</a:t>
            </a:r>
            <a:r>
              <a:rPr lang="en-US" altLang="zh-CN" sz="2400" b="0" dirty="0">
                <a:solidFill>
                  <a:srgbClr val="FF0000"/>
                </a:solidFill>
              </a:rPr>
              <a:t> and </a:t>
            </a:r>
            <a:r>
              <a:rPr lang="en-US" altLang="zh-CN" sz="2400" b="0" i="1" dirty="0">
                <a:solidFill>
                  <a:srgbClr val="FF0000"/>
                </a:solidFill>
              </a:rPr>
              <a:t>y</a:t>
            </a:r>
            <a:r>
              <a:rPr lang="en-US" altLang="zh-CN" sz="2400" b="0" dirty="0">
                <a:solidFill>
                  <a:srgbClr val="FF0000"/>
                </a:solidFill>
              </a:rPr>
              <a:t> must also be the greatest common divisor of </a:t>
            </a:r>
            <a:r>
              <a:rPr lang="en-US" altLang="zh-CN" sz="2400" b="0" i="1" dirty="0">
                <a:solidFill>
                  <a:srgbClr val="FF0000"/>
                </a:solidFill>
              </a:rPr>
              <a:t>y</a:t>
            </a:r>
            <a:r>
              <a:rPr lang="en-US" altLang="zh-CN" sz="2400" b="0" dirty="0">
                <a:solidFill>
                  <a:srgbClr val="FF0000"/>
                </a:solidFill>
              </a:rPr>
              <a:t> and the remainder of </a:t>
            </a:r>
            <a:r>
              <a:rPr lang="en-US" altLang="zh-CN" sz="2400" b="0" i="1" dirty="0">
                <a:solidFill>
                  <a:srgbClr val="FF0000"/>
                </a:solidFill>
              </a:rPr>
              <a:t>x</a:t>
            </a:r>
            <a:r>
              <a:rPr lang="en-US" altLang="zh-CN" sz="2400" b="0" dirty="0">
                <a:solidFill>
                  <a:srgbClr val="FF0000"/>
                </a:solidFill>
              </a:rPr>
              <a:t> divided by </a:t>
            </a:r>
            <a:r>
              <a:rPr lang="en-US" altLang="zh-CN" sz="2400" b="0" i="1" dirty="0">
                <a:solidFill>
                  <a:srgbClr val="FF0000"/>
                </a:solidFill>
              </a:rPr>
              <a:t>y</a:t>
            </a:r>
            <a:r>
              <a:rPr lang="en-US" altLang="zh-CN" sz="2400" b="0" dirty="0">
                <a:solidFill>
                  <a:srgbClr val="000000"/>
                </a:solidFill>
              </a:rPr>
              <a:t>.  He was, moreover, able to prove this proposition in Book VII of his </a:t>
            </a:r>
            <a:r>
              <a:rPr lang="en-US" altLang="zh-CN" sz="2400" b="0" i="1" dirty="0">
                <a:solidFill>
                  <a:srgbClr val="000000"/>
                </a:solidFill>
              </a:rPr>
              <a:t>Elements.</a:t>
            </a:r>
            <a:endParaRPr lang="en-US" altLang="zh-CN" sz="2400" dirty="0">
              <a:solidFill>
                <a:srgbClr val="000000"/>
              </a:solidFill>
            </a:endParaRPr>
          </a:p>
          <a:p>
            <a:pPr marL="342900" indent="-342900">
              <a:spcAft>
                <a:spcPct val="50000"/>
              </a:spcAft>
              <a:buFontTx/>
              <a:buChar char="•"/>
            </a:pPr>
            <a:r>
              <a:rPr lang="en-US" altLang="zh-CN" sz="2400" b="0" dirty="0">
                <a:solidFill>
                  <a:srgbClr val="000000"/>
                </a:solidFill>
              </a:rPr>
              <a:t>It is easy to see how Euclid’s algorithm works if you think about the problem geometrically, as Euclid did.  The next slide works through the steps in the calculation when </a:t>
            </a:r>
            <a:r>
              <a:rPr lang="en-US" altLang="zh-CN" sz="2400" b="0" i="1" dirty="0">
                <a:solidFill>
                  <a:srgbClr val="000000"/>
                </a:solidFill>
              </a:rPr>
              <a:t>x</a:t>
            </a:r>
            <a:r>
              <a:rPr lang="en-US" altLang="zh-CN" sz="2400" b="0" dirty="0">
                <a:solidFill>
                  <a:srgbClr val="000000"/>
                </a:solidFill>
              </a:rPr>
              <a:t> is 78 and </a:t>
            </a:r>
            <a:r>
              <a:rPr lang="en-US" altLang="zh-CN" sz="2400" b="0" i="1" dirty="0">
                <a:solidFill>
                  <a:srgbClr val="000000"/>
                </a:solidFill>
              </a:rPr>
              <a:t>y</a:t>
            </a:r>
            <a:r>
              <a:rPr lang="en-US" altLang="zh-CN" sz="2400" b="0" dirty="0">
                <a:solidFill>
                  <a:srgbClr val="000000"/>
                </a:solidFill>
              </a:rPr>
              <a:t> is 33.</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An Illustration of Euclid’s Algorithm</a:t>
            </a:r>
            <a:endParaRPr lang="en-US" sz="4000" dirty="0">
              <a:solidFill>
                <a:schemeClr val="tx1"/>
              </a:solidFill>
              <a:latin typeface="Times New Roman" charset="0"/>
            </a:endParaRPr>
          </a:p>
        </p:txBody>
      </p:sp>
      <p:grpSp>
        <p:nvGrpSpPr>
          <p:cNvPr id="2" name="Group 104"/>
          <p:cNvGrpSpPr>
            <a:grpSpLocks/>
          </p:cNvGrpSpPr>
          <p:nvPr/>
        </p:nvGrpSpPr>
        <p:grpSpPr bwMode="auto">
          <a:xfrm>
            <a:off x="452438" y="1147763"/>
            <a:ext cx="8229600" cy="1227137"/>
            <a:chOff x="285" y="723"/>
            <a:chExt cx="5184" cy="773"/>
          </a:xfrm>
        </p:grpSpPr>
        <p:sp>
          <p:nvSpPr>
            <p:cNvPr id="586758" name="Rectangle 6"/>
            <p:cNvSpPr>
              <a:spLocks noChangeArrowheads="1"/>
            </p:cNvSpPr>
            <p:nvPr/>
          </p:nvSpPr>
          <p:spPr bwMode="auto">
            <a:xfrm>
              <a:off x="769" y="1008"/>
              <a:ext cx="4491" cy="192"/>
            </a:xfrm>
            <a:prstGeom prst="rect">
              <a:avLst/>
            </a:prstGeom>
            <a:solidFill>
              <a:srgbClr val="00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78</a:t>
              </a:r>
            </a:p>
          </p:txBody>
        </p:sp>
        <p:sp>
          <p:nvSpPr>
            <p:cNvPr id="586759" name="Rectangle 7"/>
            <p:cNvSpPr>
              <a:spLocks noChangeArrowheads="1"/>
            </p:cNvSpPr>
            <p:nvPr/>
          </p:nvSpPr>
          <p:spPr bwMode="auto">
            <a:xfrm>
              <a:off x="536" y="952"/>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x</a:t>
              </a:r>
            </a:p>
          </p:txBody>
        </p:sp>
        <p:sp>
          <p:nvSpPr>
            <p:cNvPr id="586760" name="Rectangle 8"/>
            <p:cNvSpPr>
              <a:spLocks noChangeArrowheads="1"/>
            </p:cNvSpPr>
            <p:nvPr/>
          </p:nvSpPr>
          <p:spPr bwMode="auto">
            <a:xfrm>
              <a:off x="769" y="1264"/>
              <a:ext cx="1900" cy="192"/>
            </a:xfrm>
            <a:prstGeom prst="rect">
              <a:avLst/>
            </a:prstGeom>
            <a:solidFill>
              <a:srgbClr val="66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33</a:t>
              </a:r>
            </a:p>
          </p:txBody>
        </p:sp>
        <p:sp>
          <p:nvSpPr>
            <p:cNvPr id="586761" name="Rectangle 9"/>
            <p:cNvSpPr>
              <a:spLocks noChangeArrowheads="1"/>
            </p:cNvSpPr>
            <p:nvPr/>
          </p:nvSpPr>
          <p:spPr bwMode="auto">
            <a:xfrm>
              <a:off x="536" y="1208"/>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y</a:t>
              </a:r>
            </a:p>
          </p:txBody>
        </p:sp>
        <p:sp>
          <p:nvSpPr>
            <p:cNvPr id="586768" name="Text Box 16"/>
            <p:cNvSpPr txBox="1">
              <a:spLocks noChangeArrowheads="1"/>
            </p:cNvSpPr>
            <p:nvPr/>
          </p:nvSpPr>
          <p:spPr bwMode="auto">
            <a:xfrm>
              <a:off x="285" y="723"/>
              <a:ext cx="5184"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Step 1: Compute the remainder of 78 divided by 33:</a:t>
              </a:r>
            </a:p>
          </p:txBody>
        </p:sp>
      </p:grpSp>
      <p:sp>
        <p:nvSpPr>
          <p:cNvPr id="586763" name="Rectangle 11"/>
          <p:cNvSpPr>
            <a:spLocks noChangeArrowheads="1"/>
          </p:cNvSpPr>
          <p:nvPr/>
        </p:nvSpPr>
        <p:spPr bwMode="auto">
          <a:xfrm>
            <a:off x="4229100" y="2006600"/>
            <a:ext cx="3016250" cy="304800"/>
          </a:xfrm>
          <a:prstGeom prst="rect">
            <a:avLst/>
          </a:prstGeom>
          <a:solidFill>
            <a:srgbClr val="66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33</a:t>
            </a:r>
          </a:p>
        </p:txBody>
      </p:sp>
      <p:sp>
        <p:nvSpPr>
          <p:cNvPr id="586764" name="Rectangle 12"/>
          <p:cNvSpPr>
            <a:spLocks noChangeArrowheads="1"/>
          </p:cNvSpPr>
          <p:nvPr/>
        </p:nvSpPr>
        <p:spPr bwMode="auto">
          <a:xfrm>
            <a:off x="7224713" y="2006600"/>
            <a:ext cx="1116012" cy="304800"/>
          </a:xfrm>
          <a:prstGeom prst="rect">
            <a:avLst/>
          </a:prstGeom>
          <a:solidFill>
            <a:srgbClr val="CC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12</a:t>
            </a:r>
          </a:p>
        </p:txBody>
      </p:sp>
      <p:grpSp>
        <p:nvGrpSpPr>
          <p:cNvPr id="3" name="Group 105"/>
          <p:cNvGrpSpPr>
            <a:grpSpLocks/>
          </p:cNvGrpSpPr>
          <p:nvPr/>
        </p:nvGrpSpPr>
        <p:grpSpPr bwMode="auto">
          <a:xfrm>
            <a:off x="457200" y="2506663"/>
            <a:ext cx="8229600" cy="1227137"/>
            <a:chOff x="288" y="1579"/>
            <a:chExt cx="5184" cy="773"/>
          </a:xfrm>
        </p:grpSpPr>
        <p:sp>
          <p:nvSpPr>
            <p:cNvPr id="586809" name="Rectangle 57"/>
            <p:cNvSpPr>
              <a:spLocks noChangeArrowheads="1"/>
            </p:cNvSpPr>
            <p:nvPr/>
          </p:nvSpPr>
          <p:spPr bwMode="auto">
            <a:xfrm>
              <a:off x="539" y="1808"/>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x</a:t>
              </a:r>
            </a:p>
          </p:txBody>
        </p:sp>
        <p:sp>
          <p:nvSpPr>
            <p:cNvPr id="586810" name="Rectangle 58"/>
            <p:cNvSpPr>
              <a:spLocks noChangeArrowheads="1"/>
            </p:cNvSpPr>
            <p:nvPr/>
          </p:nvSpPr>
          <p:spPr bwMode="auto">
            <a:xfrm>
              <a:off x="772" y="1864"/>
              <a:ext cx="1900" cy="192"/>
            </a:xfrm>
            <a:prstGeom prst="rect">
              <a:avLst/>
            </a:prstGeom>
            <a:solidFill>
              <a:srgbClr val="66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33</a:t>
              </a:r>
            </a:p>
          </p:txBody>
        </p:sp>
        <p:sp>
          <p:nvSpPr>
            <p:cNvPr id="586811" name="Rectangle 59"/>
            <p:cNvSpPr>
              <a:spLocks noChangeArrowheads="1"/>
            </p:cNvSpPr>
            <p:nvPr/>
          </p:nvSpPr>
          <p:spPr bwMode="auto">
            <a:xfrm>
              <a:off x="539" y="2064"/>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y</a:t>
              </a:r>
            </a:p>
          </p:txBody>
        </p:sp>
        <p:sp>
          <p:nvSpPr>
            <p:cNvPr id="586813" name="Rectangle 61"/>
            <p:cNvSpPr>
              <a:spLocks noChangeArrowheads="1"/>
            </p:cNvSpPr>
            <p:nvPr/>
          </p:nvSpPr>
          <p:spPr bwMode="auto">
            <a:xfrm>
              <a:off x="768" y="2120"/>
              <a:ext cx="691" cy="192"/>
            </a:xfrm>
            <a:prstGeom prst="rect">
              <a:avLst/>
            </a:prstGeom>
            <a:solidFill>
              <a:srgbClr val="CC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12</a:t>
              </a:r>
            </a:p>
          </p:txBody>
        </p:sp>
        <p:sp>
          <p:nvSpPr>
            <p:cNvPr id="586814" name="Text Box 62"/>
            <p:cNvSpPr txBox="1">
              <a:spLocks noChangeArrowheads="1"/>
            </p:cNvSpPr>
            <p:nvPr/>
          </p:nvSpPr>
          <p:spPr bwMode="auto">
            <a:xfrm>
              <a:off x="288" y="1579"/>
              <a:ext cx="5184"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Step 2: Compute the remainder of 33 divided by 12:</a:t>
              </a:r>
            </a:p>
          </p:txBody>
        </p:sp>
      </p:grpSp>
      <p:sp>
        <p:nvSpPr>
          <p:cNvPr id="586816" name="Rectangle 64"/>
          <p:cNvSpPr>
            <a:spLocks noChangeArrowheads="1"/>
          </p:cNvSpPr>
          <p:nvPr/>
        </p:nvSpPr>
        <p:spPr bwMode="auto">
          <a:xfrm>
            <a:off x="3409950" y="3365500"/>
            <a:ext cx="831850" cy="304800"/>
          </a:xfrm>
          <a:prstGeom prst="rect">
            <a:avLst/>
          </a:prstGeom>
          <a:solidFill>
            <a:srgbClr val="FFCC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9</a:t>
            </a:r>
          </a:p>
        </p:txBody>
      </p:sp>
      <p:sp>
        <p:nvSpPr>
          <p:cNvPr id="586843" name="Rectangle 91"/>
          <p:cNvSpPr>
            <a:spLocks noChangeArrowheads="1"/>
          </p:cNvSpPr>
          <p:nvPr/>
        </p:nvSpPr>
        <p:spPr bwMode="auto">
          <a:xfrm>
            <a:off x="2311400" y="3365500"/>
            <a:ext cx="1096963" cy="304800"/>
          </a:xfrm>
          <a:prstGeom prst="rect">
            <a:avLst/>
          </a:prstGeom>
          <a:solidFill>
            <a:srgbClr val="CC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12</a:t>
            </a:r>
          </a:p>
        </p:txBody>
      </p:sp>
      <p:grpSp>
        <p:nvGrpSpPr>
          <p:cNvPr id="4" name="Group 106"/>
          <p:cNvGrpSpPr>
            <a:grpSpLocks/>
          </p:cNvGrpSpPr>
          <p:nvPr/>
        </p:nvGrpSpPr>
        <p:grpSpPr bwMode="auto">
          <a:xfrm>
            <a:off x="457200" y="3865563"/>
            <a:ext cx="8229600" cy="1227137"/>
            <a:chOff x="288" y="2435"/>
            <a:chExt cx="5184" cy="773"/>
          </a:xfrm>
        </p:grpSpPr>
        <p:sp>
          <p:nvSpPr>
            <p:cNvPr id="586819" name="Rectangle 67"/>
            <p:cNvSpPr>
              <a:spLocks noChangeArrowheads="1"/>
            </p:cNvSpPr>
            <p:nvPr/>
          </p:nvSpPr>
          <p:spPr bwMode="auto">
            <a:xfrm>
              <a:off x="539" y="2664"/>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x</a:t>
              </a:r>
            </a:p>
          </p:txBody>
        </p:sp>
        <p:sp>
          <p:nvSpPr>
            <p:cNvPr id="586821" name="Rectangle 69"/>
            <p:cNvSpPr>
              <a:spLocks noChangeArrowheads="1"/>
            </p:cNvSpPr>
            <p:nvPr/>
          </p:nvSpPr>
          <p:spPr bwMode="auto">
            <a:xfrm>
              <a:off x="539" y="2920"/>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y</a:t>
              </a:r>
            </a:p>
          </p:txBody>
        </p:sp>
        <p:sp>
          <p:nvSpPr>
            <p:cNvPr id="586823" name="Text Box 71"/>
            <p:cNvSpPr txBox="1">
              <a:spLocks noChangeArrowheads="1"/>
            </p:cNvSpPr>
            <p:nvPr/>
          </p:nvSpPr>
          <p:spPr bwMode="auto">
            <a:xfrm>
              <a:off x="288" y="2435"/>
              <a:ext cx="5184"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Step 3: Compute the remainder of 12 divided by 9:</a:t>
              </a:r>
            </a:p>
          </p:txBody>
        </p:sp>
        <p:sp>
          <p:nvSpPr>
            <p:cNvPr id="586844" name="Rectangle 92"/>
            <p:cNvSpPr>
              <a:spLocks noChangeArrowheads="1"/>
            </p:cNvSpPr>
            <p:nvPr/>
          </p:nvSpPr>
          <p:spPr bwMode="auto">
            <a:xfrm>
              <a:off x="768" y="2720"/>
              <a:ext cx="691" cy="192"/>
            </a:xfrm>
            <a:prstGeom prst="rect">
              <a:avLst/>
            </a:prstGeom>
            <a:solidFill>
              <a:srgbClr val="CC99FF"/>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12</a:t>
              </a:r>
            </a:p>
          </p:txBody>
        </p:sp>
        <p:sp>
          <p:nvSpPr>
            <p:cNvPr id="586845" name="Rectangle 93"/>
            <p:cNvSpPr>
              <a:spLocks noChangeArrowheads="1"/>
            </p:cNvSpPr>
            <p:nvPr/>
          </p:nvSpPr>
          <p:spPr bwMode="auto">
            <a:xfrm>
              <a:off x="768" y="2976"/>
              <a:ext cx="518" cy="192"/>
            </a:xfrm>
            <a:prstGeom prst="rect">
              <a:avLst/>
            </a:prstGeom>
            <a:solidFill>
              <a:srgbClr val="FFCC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9</a:t>
              </a:r>
            </a:p>
          </p:txBody>
        </p:sp>
      </p:grpSp>
      <p:sp>
        <p:nvSpPr>
          <p:cNvPr id="586846" name="Rectangle 94"/>
          <p:cNvSpPr>
            <a:spLocks noChangeArrowheads="1"/>
          </p:cNvSpPr>
          <p:nvPr/>
        </p:nvSpPr>
        <p:spPr bwMode="auto">
          <a:xfrm>
            <a:off x="2032000" y="4724400"/>
            <a:ext cx="273050" cy="304800"/>
          </a:xfrm>
          <a:prstGeom prst="rect">
            <a:avLst/>
          </a:prstGeom>
          <a:solidFill>
            <a:srgbClr val="FF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a:t>
            </a:r>
          </a:p>
        </p:txBody>
      </p:sp>
      <p:grpSp>
        <p:nvGrpSpPr>
          <p:cNvPr id="5" name="Group 107"/>
          <p:cNvGrpSpPr>
            <a:grpSpLocks/>
          </p:cNvGrpSpPr>
          <p:nvPr/>
        </p:nvGrpSpPr>
        <p:grpSpPr bwMode="auto">
          <a:xfrm>
            <a:off x="457200" y="5224463"/>
            <a:ext cx="8229600" cy="1227137"/>
            <a:chOff x="288" y="3291"/>
            <a:chExt cx="5184" cy="773"/>
          </a:xfrm>
        </p:grpSpPr>
        <p:sp>
          <p:nvSpPr>
            <p:cNvPr id="586847" name="Rectangle 95"/>
            <p:cNvSpPr>
              <a:spLocks noChangeArrowheads="1"/>
            </p:cNvSpPr>
            <p:nvPr/>
          </p:nvSpPr>
          <p:spPr bwMode="auto">
            <a:xfrm>
              <a:off x="539" y="3520"/>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x</a:t>
              </a:r>
            </a:p>
          </p:txBody>
        </p:sp>
        <p:sp>
          <p:nvSpPr>
            <p:cNvPr id="586848" name="Rectangle 96"/>
            <p:cNvSpPr>
              <a:spLocks noChangeArrowheads="1"/>
            </p:cNvSpPr>
            <p:nvPr/>
          </p:nvSpPr>
          <p:spPr bwMode="auto">
            <a:xfrm>
              <a:off x="539" y="3776"/>
              <a:ext cx="201"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y</a:t>
              </a:r>
            </a:p>
          </p:txBody>
        </p:sp>
        <p:sp>
          <p:nvSpPr>
            <p:cNvPr id="586849" name="Text Box 97"/>
            <p:cNvSpPr txBox="1">
              <a:spLocks noChangeArrowheads="1"/>
            </p:cNvSpPr>
            <p:nvPr/>
          </p:nvSpPr>
          <p:spPr bwMode="auto">
            <a:xfrm>
              <a:off x="288" y="3291"/>
              <a:ext cx="5184" cy="369"/>
            </a:xfrm>
            <a:prstGeom prst="rect">
              <a:avLst/>
            </a:prstGeom>
            <a:noFill/>
            <a:ln w="9525">
              <a:noFill/>
              <a:miter lim="800000"/>
              <a:headEnd/>
              <a:tailEnd/>
            </a:ln>
            <a:effectLst/>
          </p:spPr>
          <p:txBody>
            <a:bodyPr>
              <a:prstTxWarp prst="textNoShape">
                <a:avLst/>
              </a:prstTxWarp>
              <a:spAutoFit/>
            </a:bodyPr>
            <a:lstStyle/>
            <a:p>
              <a:pPr algn="just">
                <a:lnSpc>
                  <a:spcPct val="85000"/>
                </a:lnSpc>
                <a:spcAft>
                  <a:spcPct val="50000"/>
                </a:spcAft>
              </a:pPr>
              <a:r>
                <a:rPr lang="en-US" sz="2400" b="0">
                  <a:solidFill>
                    <a:srgbClr val="000000"/>
                  </a:solidFill>
                </a:rPr>
                <a:t>Step 4: Compute the remainder of 9 divided by 3:</a:t>
              </a:r>
            </a:p>
          </p:txBody>
        </p:sp>
        <p:sp>
          <p:nvSpPr>
            <p:cNvPr id="586851" name="Rectangle 99"/>
            <p:cNvSpPr>
              <a:spLocks noChangeArrowheads="1"/>
            </p:cNvSpPr>
            <p:nvPr/>
          </p:nvSpPr>
          <p:spPr bwMode="auto">
            <a:xfrm>
              <a:off x="768" y="3576"/>
              <a:ext cx="518" cy="192"/>
            </a:xfrm>
            <a:prstGeom prst="rect">
              <a:avLst/>
            </a:prstGeom>
            <a:solidFill>
              <a:srgbClr val="FFCC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9</a:t>
              </a:r>
            </a:p>
          </p:txBody>
        </p:sp>
        <p:sp>
          <p:nvSpPr>
            <p:cNvPr id="586852" name="Rectangle 100"/>
            <p:cNvSpPr>
              <a:spLocks noChangeArrowheads="1"/>
            </p:cNvSpPr>
            <p:nvPr/>
          </p:nvSpPr>
          <p:spPr bwMode="auto">
            <a:xfrm>
              <a:off x="772" y="3832"/>
              <a:ext cx="173" cy="192"/>
            </a:xfrm>
            <a:prstGeom prst="rect">
              <a:avLst/>
            </a:prstGeom>
            <a:solidFill>
              <a:srgbClr val="FF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a:t>
              </a:r>
            </a:p>
          </p:txBody>
        </p:sp>
      </p:grpSp>
      <p:sp>
        <p:nvSpPr>
          <p:cNvPr id="586853" name="Rectangle 101"/>
          <p:cNvSpPr>
            <a:spLocks noChangeArrowheads="1"/>
          </p:cNvSpPr>
          <p:nvPr/>
        </p:nvSpPr>
        <p:spPr bwMode="auto">
          <a:xfrm>
            <a:off x="1492250" y="6083300"/>
            <a:ext cx="287338" cy="304800"/>
          </a:xfrm>
          <a:prstGeom prst="rect">
            <a:avLst/>
          </a:prstGeom>
          <a:solidFill>
            <a:srgbClr val="FF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a:t>
            </a:r>
          </a:p>
        </p:txBody>
      </p:sp>
      <p:sp>
        <p:nvSpPr>
          <p:cNvPr id="586854" name="Rectangle 102"/>
          <p:cNvSpPr>
            <a:spLocks noChangeArrowheads="1"/>
          </p:cNvSpPr>
          <p:nvPr/>
        </p:nvSpPr>
        <p:spPr bwMode="auto">
          <a:xfrm>
            <a:off x="1758950" y="6083300"/>
            <a:ext cx="287338" cy="304800"/>
          </a:xfrm>
          <a:prstGeom prst="rect">
            <a:avLst/>
          </a:prstGeom>
          <a:solidFill>
            <a:srgbClr val="FFFFCC"/>
          </a:solidFill>
          <a:ln w="9525">
            <a:solidFill>
              <a:schemeClr val="tx1"/>
            </a:solidFill>
            <a:miter lim="800000"/>
            <a:headEnd/>
            <a:tailEnd/>
          </a:ln>
          <a:effectLst/>
        </p:spPr>
        <p:txBody>
          <a:bodyPr wrap="none" anchor="ctr">
            <a:prstTxWarp prst="textNoShape">
              <a:avLst/>
            </a:prstTxWarp>
          </a:bodyPr>
          <a:lstStyle/>
          <a:p>
            <a:pPr algn="ctr"/>
            <a:r>
              <a:rPr lang="en-US" sz="1800" b="0">
                <a:solidFill>
                  <a:srgbClr val="000000"/>
                </a:solidFill>
              </a:rPr>
              <a:t>3</a:t>
            </a:r>
          </a:p>
        </p:txBody>
      </p:sp>
      <p:sp>
        <p:nvSpPr>
          <p:cNvPr id="586855" name="Text Box 103"/>
          <p:cNvSpPr txBox="1">
            <a:spLocks noChangeArrowheads="1"/>
          </p:cNvSpPr>
          <p:nvPr/>
        </p:nvSpPr>
        <p:spPr bwMode="auto">
          <a:xfrm>
            <a:off x="2590800" y="6069013"/>
            <a:ext cx="5943600" cy="406265"/>
          </a:xfrm>
          <a:prstGeom prst="rect">
            <a:avLst/>
          </a:prstGeom>
          <a:noFill/>
          <a:ln w="9525">
            <a:noFill/>
            <a:miter lim="800000"/>
            <a:headEnd/>
            <a:tailEnd/>
          </a:ln>
          <a:effectLst/>
        </p:spPr>
        <p:txBody>
          <a:bodyPr wrap="square">
            <a:prstTxWarp prst="textNoShape">
              <a:avLst/>
            </a:prstTxWarp>
            <a:spAutoFit/>
          </a:bodyPr>
          <a:lstStyle/>
          <a:p>
            <a:pPr algn="r">
              <a:lnSpc>
                <a:spcPct val="85000"/>
              </a:lnSpc>
              <a:spcAft>
                <a:spcPct val="50000"/>
              </a:spcAft>
            </a:pPr>
            <a:r>
              <a:rPr lang="en-US" sz="2400" b="0" dirty="0">
                <a:solidFill>
                  <a:srgbClr val="000000"/>
                </a:solidFill>
              </a:rPr>
              <a:t>Because there is no remainder, the answer is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6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
                                  </p:stCondLst>
                                  <p:childTnLst>
                                    <p:set>
                                      <p:cBhvr>
                                        <p:cTn id="9" dur="1" fill="hold">
                                          <p:stCondLst>
                                            <p:cond delay="0"/>
                                          </p:stCondLst>
                                        </p:cTn>
                                        <p:tgtEl>
                                          <p:spTgt spid="58676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8684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300"/>
                                  </p:stCondLst>
                                  <p:childTnLst>
                                    <p:set>
                                      <p:cBhvr>
                                        <p:cTn id="20" dur="1" fill="hold">
                                          <p:stCondLst>
                                            <p:cond delay="0"/>
                                          </p:stCondLst>
                                        </p:cTn>
                                        <p:tgtEl>
                                          <p:spTgt spid="5868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68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6853"/>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300"/>
                                  </p:stCondLst>
                                  <p:childTnLst>
                                    <p:set>
                                      <p:cBhvr>
                                        <p:cTn id="39" dur="1" fill="hold">
                                          <p:stCondLst>
                                            <p:cond delay="0"/>
                                          </p:stCondLst>
                                        </p:cTn>
                                        <p:tgtEl>
                                          <p:spTgt spid="58685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86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63" grpId="0" animBg="1"/>
      <p:bldP spid="586764" grpId="0" animBg="1"/>
      <p:bldP spid="586816" grpId="0" animBg="1"/>
      <p:bldP spid="586843" grpId="0" animBg="1"/>
      <p:bldP spid="586846" grpId="0" animBg="1"/>
      <p:bldP spid="586853" grpId="0" animBg="1"/>
      <p:bldP spid="586854" grpId="0" animBg="1"/>
      <p:bldP spid="5868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The Mechanics of Calling a Function</a:t>
            </a:r>
            <a:endParaRPr lang="en-US" dirty="0">
              <a:solidFill>
                <a:schemeClr val="tx1"/>
              </a:solidFill>
              <a:latin typeface="Times New Roman" charset="0"/>
            </a:endParaRPr>
          </a:p>
        </p:txBody>
      </p:sp>
      <p:sp>
        <p:nvSpPr>
          <p:cNvPr id="527365" name="Text Box 5"/>
          <p:cNvSpPr txBox="1">
            <a:spLocks noChangeArrowheads="1"/>
          </p:cNvSpPr>
          <p:nvPr/>
        </p:nvSpPr>
        <p:spPr bwMode="auto">
          <a:xfrm>
            <a:off x="457200" y="1143000"/>
            <a:ext cx="8305800" cy="5515356"/>
          </a:xfrm>
          <a:prstGeom prst="rect">
            <a:avLst/>
          </a:prstGeom>
          <a:noFill/>
          <a:ln w="9525">
            <a:noFill/>
            <a:miter lim="800000"/>
            <a:headEnd/>
            <a:tailEnd/>
          </a:ln>
          <a:effectLst/>
        </p:spPr>
        <p:txBody>
          <a:bodyPr wrap="square">
            <a:prstTxWarp prst="textNoShape">
              <a:avLst/>
            </a:prstTxWarp>
            <a:spAutoFit/>
          </a:bodyPr>
          <a:lstStyle/>
          <a:p>
            <a:pPr>
              <a:lnSpc>
                <a:spcPct val="90000"/>
              </a:lnSpc>
              <a:spcAft>
                <a:spcPts val="1200"/>
              </a:spcAft>
            </a:pPr>
            <a:r>
              <a:rPr lang="en-US" sz="2400" b="0" dirty="0">
                <a:solidFill>
                  <a:srgbClr val="000000"/>
                </a:solidFill>
              </a:rPr>
              <a:t>When you invoke a function, the following actions occur</a:t>
            </a:r>
            <a:r>
              <a:rPr lang="en-US" sz="2400" b="0" dirty="0" smtClean="0">
                <a:solidFill>
                  <a:srgbClr val="000000"/>
                </a:solidFill>
              </a:rPr>
              <a:t>:</a:t>
            </a:r>
          </a:p>
          <a:p>
            <a:pPr marL="457200" indent="-457200">
              <a:lnSpc>
                <a:spcPct val="90000"/>
              </a:lnSpc>
              <a:spcAft>
                <a:spcPts val="1200"/>
              </a:spcAft>
              <a:buAutoNum type="arabicPeriod"/>
            </a:pPr>
            <a:r>
              <a:rPr lang="en-US" altLang="zh-CN" sz="2400" b="0" dirty="0" smtClean="0">
                <a:solidFill>
                  <a:srgbClr val="000000"/>
                </a:solidFill>
              </a:rPr>
              <a:t>The </a:t>
            </a:r>
            <a:r>
              <a:rPr lang="en-US" altLang="zh-CN" sz="2400" b="0" dirty="0">
                <a:solidFill>
                  <a:srgbClr val="000000"/>
                </a:solidFill>
              </a:rPr>
              <a:t>calling function evaluates the argument expressions in its own context</a:t>
            </a:r>
            <a:r>
              <a:rPr lang="en-US" altLang="zh-CN" sz="2400" b="0" dirty="0" smtClean="0">
                <a:solidFill>
                  <a:srgbClr val="000000"/>
                </a:solidFill>
              </a:rPr>
              <a:t>.</a:t>
            </a:r>
          </a:p>
          <a:p>
            <a:pPr marL="457200" indent="-457200">
              <a:lnSpc>
                <a:spcPct val="90000"/>
              </a:lnSpc>
              <a:spcAft>
                <a:spcPts val="1200"/>
              </a:spcAft>
              <a:buFontTx/>
              <a:buAutoNum type="arabicPeriod"/>
            </a:pPr>
            <a:r>
              <a:rPr lang="en-US" altLang="zh-CN" sz="2400" b="0" dirty="0">
                <a:solidFill>
                  <a:srgbClr val="000000"/>
                </a:solidFill>
              </a:rPr>
              <a:t>C++ then copies each </a:t>
            </a:r>
            <a:r>
              <a:rPr lang="en-US" altLang="zh-CN" sz="2400" b="0" dirty="0">
                <a:solidFill>
                  <a:srgbClr val="FF0000"/>
                </a:solidFill>
              </a:rPr>
              <a:t>argument</a:t>
            </a:r>
            <a:r>
              <a:rPr lang="en-US" altLang="zh-CN" sz="2400" b="0" dirty="0">
                <a:solidFill>
                  <a:srgbClr val="000000"/>
                </a:solidFill>
              </a:rPr>
              <a:t> value into the corresponding </a:t>
            </a:r>
            <a:r>
              <a:rPr lang="en-US" altLang="zh-CN" sz="2400" b="0" dirty="0">
                <a:solidFill>
                  <a:srgbClr val="FF0000"/>
                </a:solidFill>
              </a:rPr>
              <a:t>parameter</a:t>
            </a:r>
            <a:r>
              <a:rPr lang="en-US" altLang="zh-CN" sz="2400" b="0" dirty="0">
                <a:solidFill>
                  <a:srgbClr val="000000"/>
                </a:solidFill>
              </a:rPr>
              <a:t> variable, which is allocated in a newly assigned region of memory called a </a:t>
            </a:r>
            <a:r>
              <a:rPr lang="en-US" altLang="zh-CN" sz="2400" i="1" dirty="0">
                <a:solidFill>
                  <a:srgbClr val="FF0000"/>
                </a:solidFill>
              </a:rPr>
              <a:t>stack frame</a:t>
            </a:r>
            <a:r>
              <a:rPr lang="en-US" altLang="zh-CN" sz="2400" b="0" i="1" dirty="0">
                <a:solidFill>
                  <a:srgbClr val="000000"/>
                </a:solidFill>
              </a:rPr>
              <a:t>.</a:t>
            </a:r>
            <a:r>
              <a:rPr lang="en-US" altLang="zh-CN" sz="2400" b="0" dirty="0">
                <a:solidFill>
                  <a:srgbClr val="000000"/>
                </a:solidFill>
              </a:rPr>
              <a:t>  This assignment follows the order in which the arguments appear: the first argument is copied into the first parameter variable, and so on.  </a:t>
            </a:r>
          </a:p>
          <a:p>
            <a:pPr marL="457200" indent="-457200">
              <a:lnSpc>
                <a:spcPct val="90000"/>
              </a:lnSpc>
              <a:spcAft>
                <a:spcPts val="1200"/>
              </a:spcAft>
              <a:buFontTx/>
              <a:buAutoNum type="arabicPeriod"/>
            </a:pPr>
            <a:r>
              <a:rPr lang="en-US" altLang="zh-CN" sz="2400" b="0" dirty="0">
                <a:solidFill>
                  <a:srgbClr val="000000"/>
                </a:solidFill>
              </a:rPr>
              <a:t>C++ then evaluates the statements in the function body, using the new stack frame to look up the values of local variables. </a:t>
            </a:r>
          </a:p>
          <a:p>
            <a:pPr marL="457200" indent="-457200">
              <a:lnSpc>
                <a:spcPct val="90000"/>
              </a:lnSpc>
              <a:spcAft>
                <a:spcPts val="1200"/>
              </a:spcAft>
              <a:buFontTx/>
              <a:buAutoNum type="arabicPeriod"/>
            </a:pPr>
            <a:r>
              <a:rPr lang="en-US" altLang="zh-CN" sz="2400" b="0" dirty="0">
                <a:solidFill>
                  <a:srgbClr val="000000"/>
                </a:solidFill>
              </a:rPr>
              <a:t>When C++ encounters a </a:t>
            </a:r>
            <a:r>
              <a:rPr lang="en-US" altLang="zh-CN" sz="2000" dirty="0">
                <a:solidFill>
                  <a:srgbClr val="000000"/>
                </a:solidFill>
                <a:latin typeface="Courier New" charset="0"/>
              </a:rPr>
              <a:t>return</a:t>
            </a:r>
            <a:r>
              <a:rPr lang="en-US" altLang="zh-CN" sz="2400" b="0" dirty="0">
                <a:solidFill>
                  <a:srgbClr val="000000"/>
                </a:solidFill>
              </a:rPr>
              <a:t> statement, it computes the return value and substitutes that value in place of the call. </a:t>
            </a:r>
          </a:p>
          <a:p>
            <a:pPr marL="457200" indent="-457200">
              <a:lnSpc>
                <a:spcPct val="90000"/>
              </a:lnSpc>
              <a:spcAft>
                <a:spcPts val="1200"/>
              </a:spcAft>
              <a:buFontTx/>
              <a:buAutoNum type="arabicPeriod"/>
            </a:pPr>
            <a:r>
              <a:rPr lang="en-US" altLang="zh-CN" sz="2400" b="0" dirty="0">
                <a:solidFill>
                  <a:srgbClr val="000000"/>
                </a:solidFill>
              </a:rPr>
              <a:t>C++ then discards the stack frame for the called function and returns to the caller, continuing from where it left off.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Combinations Function  </a:t>
            </a:r>
            <a:endParaRPr lang="en-US">
              <a:solidFill>
                <a:schemeClr val="tx1"/>
              </a:solidFill>
            </a:endParaRPr>
          </a:p>
        </p:txBody>
      </p:sp>
      <p:sp>
        <p:nvSpPr>
          <p:cNvPr id="604163" name="Rectangle 3"/>
          <p:cNvSpPr>
            <a:spLocks noChangeArrowheads="1"/>
          </p:cNvSpPr>
          <p:nvPr/>
        </p:nvSpPr>
        <p:spPr bwMode="auto">
          <a:xfrm>
            <a:off x="482600" y="1155700"/>
            <a:ext cx="8128000" cy="135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To illustrate function calls, the text uses a function </a:t>
            </a:r>
            <a:r>
              <a:rPr lang="en-US" sz="2400" b="0" i="1" dirty="0" err="1"/>
              <a:t>C</a:t>
            </a:r>
            <a:r>
              <a:rPr lang="en-US" sz="2400" b="0" dirty="0" err="1"/>
              <a:t>(</a:t>
            </a:r>
            <a:r>
              <a:rPr lang="en-US" sz="2400" b="0" i="1" dirty="0" err="1"/>
              <a:t>n</a:t>
            </a:r>
            <a:r>
              <a:rPr lang="en-US" sz="2400" b="0" i="1" dirty="0"/>
              <a:t>,</a:t>
            </a:r>
            <a:r>
              <a:rPr lang="en-US" sz="1200" b="0" i="1" dirty="0"/>
              <a:t> </a:t>
            </a:r>
            <a:r>
              <a:rPr lang="en-US" sz="2400" b="0" i="1" dirty="0" err="1"/>
              <a:t>k</a:t>
            </a:r>
            <a:r>
              <a:rPr lang="en-US" sz="2400" b="0" dirty="0"/>
              <a:t>) that computes the </a:t>
            </a:r>
            <a:r>
              <a:rPr lang="en-US" sz="2400" i="1" dirty="0"/>
              <a:t>combinations</a:t>
            </a:r>
            <a:r>
              <a:rPr lang="en-US" sz="2400" b="0" dirty="0"/>
              <a:t> function, which is the number of ways one can select </a:t>
            </a:r>
            <a:r>
              <a:rPr lang="en-US" sz="2400" b="0" i="1" dirty="0" err="1"/>
              <a:t>k</a:t>
            </a:r>
            <a:r>
              <a:rPr lang="en-US" sz="2400" b="0" dirty="0"/>
              <a:t> elements from a set of </a:t>
            </a:r>
            <a:r>
              <a:rPr lang="en-US" sz="2400" b="0" i="1" dirty="0" err="1"/>
              <a:t>n</a:t>
            </a:r>
            <a:r>
              <a:rPr lang="en-US" sz="2400" b="0" dirty="0"/>
              <a:t> objects.</a:t>
            </a:r>
            <a:endParaRPr lang="en-US" sz="2400" dirty="0"/>
          </a:p>
        </p:txBody>
      </p:sp>
      <p:grpSp>
        <p:nvGrpSpPr>
          <p:cNvPr id="2" name="Group 4"/>
          <p:cNvGrpSpPr>
            <a:grpSpLocks/>
          </p:cNvGrpSpPr>
          <p:nvPr/>
        </p:nvGrpSpPr>
        <p:grpSpPr bwMode="auto">
          <a:xfrm>
            <a:off x="482600" y="2273300"/>
            <a:ext cx="8128000" cy="2679700"/>
            <a:chOff x="304" y="1432"/>
            <a:chExt cx="5120" cy="1688"/>
          </a:xfrm>
        </p:grpSpPr>
        <p:sp>
          <p:nvSpPr>
            <p:cNvPr id="604165" name="Rectangle 5"/>
            <p:cNvSpPr>
              <a:spLocks noChangeArrowheads="1"/>
            </p:cNvSpPr>
            <p:nvPr/>
          </p:nvSpPr>
          <p:spPr bwMode="auto">
            <a:xfrm>
              <a:off x="304" y="1432"/>
              <a:ext cx="5120" cy="536"/>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Suppose, for example, that you have a set of five coins: a penny, a nickel, a dime, a quarter, and a dollar:</a:t>
              </a:r>
            </a:p>
          </p:txBody>
        </p:sp>
        <p:grpSp>
          <p:nvGrpSpPr>
            <p:cNvPr id="3" name="Group 6"/>
            <p:cNvGrpSpPr>
              <a:grpSpLocks/>
            </p:cNvGrpSpPr>
            <p:nvPr/>
          </p:nvGrpSpPr>
          <p:grpSpPr bwMode="auto">
            <a:xfrm>
              <a:off x="864" y="1960"/>
              <a:ext cx="4364" cy="812"/>
              <a:chOff x="864" y="1960"/>
              <a:chExt cx="4364" cy="812"/>
            </a:xfrm>
          </p:grpSpPr>
          <p:pic>
            <p:nvPicPr>
              <p:cNvPr id="604167" name="Picture 7"/>
              <p:cNvPicPr>
                <a:picLocks noChangeAspect="1" noChangeArrowheads="1"/>
              </p:cNvPicPr>
              <p:nvPr/>
            </p:nvPicPr>
            <p:blipFill>
              <a:blip r:embed="rId3"/>
              <a:srcRect/>
              <a:stretch>
                <a:fillRect/>
              </a:stretch>
            </p:blipFill>
            <p:spPr bwMode="auto">
              <a:xfrm>
                <a:off x="864" y="2056"/>
                <a:ext cx="616" cy="616"/>
              </a:xfrm>
              <a:prstGeom prst="rect">
                <a:avLst/>
              </a:prstGeom>
              <a:noFill/>
              <a:ln w="9525">
                <a:noFill/>
                <a:miter lim="800000"/>
                <a:headEnd/>
                <a:tailEnd/>
              </a:ln>
              <a:effectLst/>
            </p:spPr>
          </p:pic>
          <p:pic>
            <p:nvPicPr>
              <p:cNvPr id="604168" name="Picture 8"/>
              <p:cNvPicPr>
                <a:picLocks noChangeAspect="1" noChangeArrowheads="1"/>
              </p:cNvPicPr>
              <p:nvPr/>
            </p:nvPicPr>
            <p:blipFill>
              <a:blip r:embed="rId4"/>
              <a:srcRect/>
              <a:stretch>
                <a:fillRect/>
              </a:stretch>
            </p:blipFill>
            <p:spPr bwMode="auto">
              <a:xfrm>
                <a:off x="1680" y="2016"/>
                <a:ext cx="702" cy="704"/>
              </a:xfrm>
              <a:prstGeom prst="rect">
                <a:avLst/>
              </a:prstGeom>
              <a:noFill/>
              <a:ln w="9525">
                <a:noFill/>
                <a:miter lim="800000"/>
                <a:headEnd/>
                <a:tailEnd/>
              </a:ln>
              <a:effectLst/>
            </p:spPr>
          </p:pic>
          <p:pic>
            <p:nvPicPr>
              <p:cNvPr id="604169" name="Picture 9"/>
              <p:cNvPicPr>
                <a:picLocks noChangeAspect="1" noChangeArrowheads="1"/>
              </p:cNvPicPr>
              <p:nvPr/>
            </p:nvPicPr>
            <p:blipFill>
              <a:blip r:embed="rId5"/>
              <a:srcRect/>
              <a:stretch>
                <a:fillRect/>
              </a:stretch>
            </p:blipFill>
            <p:spPr bwMode="auto">
              <a:xfrm>
                <a:off x="3408" y="1970"/>
                <a:ext cx="800" cy="798"/>
              </a:xfrm>
              <a:prstGeom prst="rect">
                <a:avLst/>
              </a:prstGeom>
              <a:noFill/>
              <a:ln w="9525">
                <a:noFill/>
                <a:miter lim="800000"/>
                <a:headEnd/>
                <a:tailEnd/>
              </a:ln>
              <a:effectLst/>
            </p:spPr>
          </p:pic>
          <p:pic>
            <p:nvPicPr>
              <p:cNvPr id="604170" name="Picture 10"/>
              <p:cNvPicPr>
                <a:picLocks noChangeAspect="1" noChangeArrowheads="1"/>
              </p:cNvPicPr>
              <p:nvPr/>
            </p:nvPicPr>
            <p:blipFill>
              <a:blip r:embed="rId6"/>
              <a:srcRect/>
              <a:stretch>
                <a:fillRect/>
              </a:stretch>
            </p:blipFill>
            <p:spPr bwMode="auto">
              <a:xfrm>
                <a:off x="4416" y="1960"/>
                <a:ext cx="812" cy="812"/>
              </a:xfrm>
              <a:prstGeom prst="rect">
                <a:avLst/>
              </a:prstGeom>
              <a:noFill/>
              <a:ln w="9525">
                <a:noFill/>
                <a:miter lim="800000"/>
                <a:headEnd/>
                <a:tailEnd/>
              </a:ln>
              <a:effectLst/>
            </p:spPr>
          </p:pic>
          <p:pic>
            <p:nvPicPr>
              <p:cNvPr id="604171" name="Picture 11"/>
              <p:cNvPicPr>
                <a:picLocks noChangeAspect="1" noChangeArrowheads="1"/>
              </p:cNvPicPr>
              <p:nvPr/>
            </p:nvPicPr>
            <p:blipFill>
              <a:blip r:embed="rId7"/>
              <a:srcRect/>
              <a:stretch>
                <a:fillRect/>
              </a:stretch>
            </p:blipFill>
            <p:spPr bwMode="auto">
              <a:xfrm>
                <a:off x="2580" y="2080"/>
                <a:ext cx="599" cy="586"/>
              </a:xfrm>
              <a:prstGeom prst="rect">
                <a:avLst/>
              </a:prstGeom>
              <a:noFill/>
              <a:ln w="9525">
                <a:noFill/>
                <a:miter lim="800000"/>
                <a:headEnd/>
                <a:tailEnd/>
              </a:ln>
              <a:effectLst/>
            </p:spPr>
          </p:pic>
        </p:grpSp>
        <p:sp>
          <p:nvSpPr>
            <p:cNvPr id="604172" name="Rectangle 12"/>
            <p:cNvSpPr>
              <a:spLocks noChangeArrowheads="1"/>
            </p:cNvSpPr>
            <p:nvPr/>
          </p:nvSpPr>
          <p:spPr bwMode="auto">
            <a:xfrm>
              <a:off x="304" y="2872"/>
              <a:ext cx="5120" cy="248"/>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pPr>
              <a:r>
                <a:rPr lang="en-US" sz="2400" b="0" dirty="0"/>
                <a:t>	How many ways are there to select two coins? </a:t>
              </a:r>
            </a:p>
          </p:txBody>
        </p:sp>
      </p:grpSp>
      <p:grpSp>
        <p:nvGrpSpPr>
          <p:cNvPr id="4" name="Group 13"/>
          <p:cNvGrpSpPr>
            <a:grpSpLocks/>
          </p:cNvGrpSpPr>
          <p:nvPr/>
        </p:nvGrpSpPr>
        <p:grpSpPr bwMode="auto">
          <a:xfrm>
            <a:off x="5346700" y="3048000"/>
            <a:ext cx="3011488" cy="1423988"/>
            <a:chOff x="3368" y="1920"/>
            <a:chExt cx="1897" cy="897"/>
          </a:xfrm>
        </p:grpSpPr>
        <p:sp>
          <p:nvSpPr>
            <p:cNvPr id="604174" name="Rectangle 14"/>
            <p:cNvSpPr>
              <a:spLocks noChangeArrowheads="1"/>
            </p:cNvSpPr>
            <p:nvPr/>
          </p:nvSpPr>
          <p:spPr bwMode="auto">
            <a:xfrm>
              <a:off x="3368" y="1936"/>
              <a:ext cx="867" cy="86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75" name="Rectangle 15"/>
            <p:cNvSpPr>
              <a:spLocks noChangeArrowheads="1"/>
            </p:cNvSpPr>
            <p:nvPr/>
          </p:nvSpPr>
          <p:spPr bwMode="auto">
            <a:xfrm>
              <a:off x="4368" y="1920"/>
              <a:ext cx="897" cy="89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5" name="Group 16"/>
          <p:cNvGrpSpPr>
            <a:grpSpLocks/>
          </p:cNvGrpSpPr>
          <p:nvPr/>
        </p:nvGrpSpPr>
        <p:grpSpPr bwMode="auto">
          <a:xfrm>
            <a:off x="4040188" y="3048000"/>
            <a:ext cx="4318000" cy="1423988"/>
            <a:chOff x="2545" y="1920"/>
            <a:chExt cx="2720" cy="897"/>
          </a:xfrm>
        </p:grpSpPr>
        <p:sp>
          <p:nvSpPr>
            <p:cNvPr id="604177" name="Rectangle 17"/>
            <p:cNvSpPr>
              <a:spLocks noChangeArrowheads="1"/>
            </p:cNvSpPr>
            <p:nvPr/>
          </p:nvSpPr>
          <p:spPr bwMode="auto">
            <a:xfrm>
              <a:off x="2545" y="2032"/>
              <a:ext cx="677" cy="67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78" name="Rectangle 18"/>
            <p:cNvSpPr>
              <a:spLocks noChangeArrowheads="1"/>
            </p:cNvSpPr>
            <p:nvPr/>
          </p:nvSpPr>
          <p:spPr bwMode="auto">
            <a:xfrm>
              <a:off x="4368" y="1920"/>
              <a:ext cx="897" cy="89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6" name="Group 19"/>
          <p:cNvGrpSpPr>
            <a:grpSpLocks/>
          </p:cNvGrpSpPr>
          <p:nvPr/>
        </p:nvGrpSpPr>
        <p:grpSpPr bwMode="auto">
          <a:xfrm>
            <a:off x="4040188" y="3073400"/>
            <a:ext cx="2682875" cy="1376363"/>
            <a:chOff x="2545" y="1936"/>
            <a:chExt cx="1690" cy="867"/>
          </a:xfrm>
        </p:grpSpPr>
        <p:sp>
          <p:nvSpPr>
            <p:cNvPr id="604180" name="Rectangle 20"/>
            <p:cNvSpPr>
              <a:spLocks noChangeArrowheads="1"/>
            </p:cNvSpPr>
            <p:nvPr/>
          </p:nvSpPr>
          <p:spPr bwMode="auto">
            <a:xfrm>
              <a:off x="2545" y="2032"/>
              <a:ext cx="677" cy="67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81" name="Rectangle 21"/>
            <p:cNvSpPr>
              <a:spLocks noChangeArrowheads="1"/>
            </p:cNvSpPr>
            <p:nvPr/>
          </p:nvSpPr>
          <p:spPr bwMode="auto">
            <a:xfrm>
              <a:off x="3368" y="1936"/>
              <a:ext cx="867" cy="86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7" name="Group 22"/>
          <p:cNvGrpSpPr>
            <a:grpSpLocks/>
          </p:cNvGrpSpPr>
          <p:nvPr/>
        </p:nvGrpSpPr>
        <p:grpSpPr bwMode="auto">
          <a:xfrm>
            <a:off x="2628900" y="3048000"/>
            <a:ext cx="5729288" cy="1423988"/>
            <a:chOff x="1656" y="1920"/>
            <a:chExt cx="3609" cy="897"/>
          </a:xfrm>
        </p:grpSpPr>
        <p:sp>
          <p:nvSpPr>
            <p:cNvPr id="604183" name="Rectangle 23"/>
            <p:cNvSpPr>
              <a:spLocks noChangeArrowheads="1"/>
            </p:cNvSpPr>
            <p:nvPr/>
          </p:nvSpPr>
          <p:spPr bwMode="auto">
            <a:xfrm>
              <a:off x="1656" y="1984"/>
              <a:ext cx="768" cy="76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84" name="Rectangle 24"/>
            <p:cNvSpPr>
              <a:spLocks noChangeArrowheads="1"/>
            </p:cNvSpPr>
            <p:nvPr/>
          </p:nvSpPr>
          <p:spPr bwMode="auto">
            <a:xfrm>
              <a:off x="4368" y="1920"/>
              <a:ext cx="897" cy="89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8" name="Group 25"/>
          <p:cNvGrpSpPr>
            <a:grpSpLocks/>
          </p:cNvGrpSpPr>
          <p:nvPr/>
        </p:nvGrpSpPr>
        <p:grpSpPr bwMode="auto">
          <a:xfrm>
            <a:off x="2628900" y="3073400"/>
            <a:ext cx="4094163" cy="1376363"/>
            <a:chOff x="1656" y="1936"/>
            <a:chExt cx="2579" cy="867"/>
          </a:xfrm>
        </p:grpSpPr>
        <p:sp>
          <p:nvSpPr>
            <p:cNvPr id="604186" name="Rectangle 26"/>
            <p:cNvSpPr>
              <a:spLocks noChangeArrowheads="1"/>
            </p:cNvSpPr>
            <p:nvPr/>
          </p:nvSpPr>
          <p:spPr bwMode="auto">
            <a:xfrm>
              <a:off x="1656" y="1984"/>
              <a:ext cx="768" cy="76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87" name="Rectangle 27"/>
            <p:cNvSpPr>
              <a:spLocks noChangeArrowheads="1"/>
            </p:cNvSpPr>
            <p:nvPr/>
          </p:nvSpPr>
          <p:spPr bwMode="auto">
            <a:xfrm>
              <a:off x="3368" y="1936"/>
              <a:ext cx="867" cy="86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9" name="Group 28"/>
          <p:cNvGrpSpPr>
            <a:grpSpLocks/>
          </p:cNvGrpSpPr>
          <p:nvPr/>
        </p:nvGrpSpPr>
        <p:grpSpPr bwMode="auto">
          <a:xfrm>
            <a:off x="2628900" y="3149600"/>
            <a:ext cx="2486025" cy="1219200"/>
            <a:chOff x="1656" y="1984"/>
            <a:chExt cx="1566" cy="768"/>
          </a:xfrm>
        </p:grpSpPr>
        <p:sp>
          <p:nvSpPr>
            <p:cNvPr id="604189" name="Rectangle 29"/>
            <p:cNvSpPr>
              <a:spLocks noChangeArrowheads="1"/>
            </p:cNvSpPr>
            <p:nvPr/>
          </p:nvSpPr>
          <p:spPr bwMode="auto">
            <a:xfrm>
              <a:off x="1656" y="1984"/>
              <a:ext cx="768" cy="76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90" name="Rectangle 30"/>
            <p:cNvSpPr>
              <a:spLocks noChangeArrowheads="1"/>
            </p:cNvSpPr>
            <p:nvPr/>
          </p:nvSpPr>
          <p:spPr bwMode="auto">
            <a:xfrm>
              <a:off x="2545" y="2032"/>
              <a:ext cx="677" cy="67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10" name="Group 31"/>
          <p:cNvGrpSpPr>
            <a:grpSpLocks/>
          </p:cNvGrpSpPr>
          <p:nvPr/>
        </p:nvGrpSpPr>
        <p:grpSpPr bwMode="auto">
          <a:xfrm>
            <a:off x="1320800" y="3048000"/>
            <a:ext cx="7037388" cy="1423988"/>
            <a:chOff x="832" y="1920"/>
            <a:chExt cx="4433" cy="897"/>
          </a:xfrm>
        </p:grpSpPr>
        <p:sp>
          <p:nvSpPr>
            <p:cNvPr id="604192" name="Rectangle 32"/>
            <p:cNvSpPr>
              <a:spLocks noChangeArrowheads="1"/>
            </p:cNvSpPr>
            <p:nvPr/>
          </p:nvSpPr>
          <p:spPr bwMode="auto">
            <a:xfrm>
              <a:off x="832" y="2024"/>
              <a:ext cx="685" cy="68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93" name="Rectangle 33"/>
            <p:cNvSpPr>
              <a:spLocks noChangeArrowheads="1"/>
            </p:cNvSpPr>
            <p:nvPr/>
          </p:nvSpPr>
          <p:spPr bwMode="auto">
            <a:xfrm>
              <a:off x="4368" y="1920"/>
              <a:ext cx="897" cy="89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11" name="Group 34"/>
          <p:cNvGrpSpPr>
            <a:grpSpLocks/>
          </p:cNvGrpSpPr>
          <p:nvPr/>
        </p:nvGrpSpPr>
        <p:grpSpPr bwMode="auto">
          <a:xfrm>
            <a:off x="1320800" y="3073400"/>
            <a:ext cx="5402263" cy="1376363"/>
            <a:chOff x="832" y="1936"/>
            <a:chExt cx="3403" cy="867"/>
          </a:xfrm>
        </p:grpSpPr>
        <p:sp>
          <p:nvSpPr>
            <p:cNvPr id="604195" name="Rectangle 35"/>
            <p:cNvSpPr>
              <a:spLocks noChangeArrowheads="1"/>
            </p:cNvSpPr>
            <p:nvPr/>
          </p:nvSpPr>
          <p:spPr bwMode="auto">
            <a:xfrm>
              <a:off x="832" y="2024"/>
              <a:ext cx="685" cy="68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96" name="Rectangle 36"/>
            <p:cNvSpPr>
              <a:spLocks noChangeArrowheads="1"/>
            </p:cNvSpPr>
            <p:nvPr/>
          </p:nvSpPr>
          <p:spPr bwMode="auto">
            <a:xfrm>
              <a:off x="3368" y="1936"/>
              <a:ext cx="867" cy="86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12" name="Group 37"/>
          <p:cNvGrpSpPr>
            <a:grpSpLocks/>
          </p:cNvGrpSpPr>
          <p:nvPr/>
        </p:nvGrpSpPr>
        <p:grpSpPr bwMode="auto">
          <a:xfrm>
            <a:off x="1320800" y="3213100"/>
            <a:ext cx="3794125" cy="1087438"/>
            <a:chOff x="832" y="2024"/>
            <a:chExt cx="2390" cy="685"/>
          </a:xfrm>
        </p:grpSpPr>
        <p:sp>
          <p:nvSpPr>
            <p:cNvPr id="604198" name="Rectangle 38"/>
            <p:cNvSpPr>
              <a:spLocks noChangeArrowheads="1"/>
            </p:cNvSpPr>
            <p:nvPr/>
          </p:nvSpPr>
          <p:spPr bwMode="auto">
            <a:xfrm>
              <a:off x="832" y="2024"/>
              <a:ext cx="685" cy="68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199" name="Rectangle 39"/>
            <p:cNvSpPr>
              <a:spLocks noChangeArrowheads="1"/>
            </p:cNvSpPr>
            <p:nvPr/>
          </p:nvSpPr>
          <p:spPr bwMode="auto">
            <a:xfrm>
              <a:off x="2545" y="2032"/>
              <a:ext cx="677" cy="67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grpSp>
        <p:nvGrpSpPr>
          <p:cNvPr id="13" name="Group 40"/>
          <p:cNvGrpSpPr>
            <a:grpSpLocks/>
          </p:cNvGrpSpPr>
          <p:nvPr/>
        </p:nvGrpSpPr>
        <p:grpSpPr bwMode="auto">
          <a:xfrm>
            <a:off x="1320800" y="3149600"/>
            <a:ext cx="2527300" cy="1219200"/>
            <a:chOff x="832" y="1984"/>
            <a:chExt cx="1592" cy="768"/>
          </a:xfrm>
        </p:grpSpPr>
        <p:sp>
          <p:nvSpPr>
            <p:cNvPr id="604201" name="Rectangle 41"/>
            <p:cNvSpPr>
              <a:spLocks noChangeArrowheads="1"/>
            </p:cNvSpPr>
            <p:nvPr/>
          </p:nvSpPr>
          <p:spPr bwMode="auto">
            <a:xfrm>
              <a:off x="832" y="2024"/>
              <a:ext cx="685" cy="68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sp>
          <p:nvSpPr>
            <p:cNvPr id="604202" name="Rectangle 42"/>
            <p:cNvSpPr>
              <a:spLocks noChangeArrowheads="1"/>
            </p:cNvSpPr>
            <p:nvPr/>
          </p:nvSpPr>
          <p:spPr bwMode="auto">
            <a:xfrm>
              <a:off x="1656" y="1984"/>
              <a:ext cx="768" cy="76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p>
          </p:txBody>
        </p:sp>
      </p:grpSp>
      <p:sp>
        <p:nvSpPr>
          <p:cNvPr id="604203" name="Text Box 43"/>
          <p:cNvSpPr txBox="1">
            <a:spLocks noChangeArrowheads="1"/>
          </p:cNvSpPr>
          <p:nvPr/>
        </p:nvSpPr>
        <p:spPr bwMode="auto">
          <a:xfrm>
            <a:off x="1143000" y="5029200"/>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t>penny + nickel</a:t>
            </a:r>
          </a:p>
        </p:txBody>
      </p:sp>
      <p:sp>
        <p:nvSpPr>
          <p:cNvPr id="604204" name="Text Box 44"/>
          <p:cNvSpPr txBox="1">
            <a:spLocks noChangeArrowheads="1"/>
          </p:cNvSpPr>
          <p:nvPr/>
        </p:nvSpPr>
        <p:spPr bwMode="auto">
          <a:xfrm>
            <a:off x="1143000" y="531812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t>penny + dime</a:t>
            </a:r>
          </a:p>
        </p:txBody>
      </p:sp>
      <p:sp>
        <p:nvSpPr>
          <p:cNvPr id="604205" name="Text Box 45"/>
          <p:cNvSpPr txBox="1">
            <a:spLocks noChangeArrowheads="1"/>
          </p:cNvSpPr>
          <p:nvPr/>
        </p:nvSpPr>
        <p:spPr bwMode="auto">
          <a:xfrm>
            <a:off x="1143000" y="5607050"/>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penny + quarter</a:t>
            </a:r>
          </a:p>
        </p:txBody>
      </p:sp>
      <p:sp>
        <p:nvSpPr>
          <p:cNvPr id="604206" name="Text Box 46"/>
          <p:cNvSpPr txBox="1">
            <a:spLocks noChangeArrowheads="1"/>
          </p:cNvSpPr>
          <p:nvPr/>
        </p:nvSpPr>
        <p:spPr bwMode="auto">
          <a:xfrm>
            <a:off x="1143000" y="589597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penny + dollar</a:t>
            </a:r>
          </a:p>
        </p:txBody>
      </p:sp>
      <p:sp>
        <p:nvSpPr>
          <p:cNvPr id="604207" name="Text Box 47"/>
          <p:cNvSpPr txBox="1">
            <a:spLocks noChangeArrowheads="1"/>
          </p:cNvSpPr>
          <p:nvPr/>
        </p:nvSpPr>
        <p:spPr bwMode="auto">
          <a:xfrm>
            <a:off x="3048000" y="502602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nickel + dime</a:t>
            </a:r>
          </a:p>
        </p:txBody>
      </p:sp>
      <p:sp>
        <p:nvSpPr>
          <p:cNvPr id="604208" name="Text Box 48"/>
          <p:cNvSpPr txBox="1">
            <a:spLocks noChangeArrowheads="1"/>
          </p:cNvSpPr>
          <p:nvPr/>
        </p:nvSpPr>
        <p:spPr bwMode="auto">
          <a:xfrm>
            <a:off x="3048000" y="5314950"/>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nickel + quarter</a:t>
            </a:r>
          </a:p>
        </p:txBody>
      </p:sp>
      <p:sp>
        <p:nvSpPr>
          <p:cNvPr id="604209" name="Text Box 49"/>
          <p:cNvSpPr txBox="1">
            <a:spLocks noChangeArrowheads="1"/>
          </p:cNvSpPr>
          <p:nvPr/>
        </p:nvSpPr>
        <p:spPr bwMode="auto">
          <a:xfrm>
            <a:off x="3048000" y="560387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nickel + dollar</a:t>
            </a:r>
          </a:p>
        </p:txBody>
      </p:sp>
      <p:sp>
        <p:nvSpPr>
          <p:cNvPr id="604210" name="Text Box 50"/>
          <p:cNvSpPr txBox="1">
            <a:spLocks noChangeArrowheads="1"/>
          </p:cNvSpPr>
          <p:nvPr/>
        </p:nvSpPr>
        <p:spPr bwMode="auto">
          <a:xfrm>
            <a:off x="4953000" y="5022850"/>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dime + quarter</a:t>
            </a:r>
          </a:p>
        </p:txBody>
      </p:sp>
      <p:sp>
        <p:nvSpPr>
          <p:cNvPr id="604211" name="Text Box 51"/>
          <p:cNvSpPr txBox="1">
            <a:spLocks noChangeArrowheads="1"/>
          </p:cNvSpPr>
          <p:nvPr/>
        </p:nvSpPr>
        <p:spPr bwMode="auto">
          <a:xfrm>
            <a:off x="4953000" y="531177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dime + dollar</a:t>
            </a:r>
          </a:p>
        </p:txBody>
      </p:sp>
      <p:sp>
        <p:nvSpPr>
          <p:cNvPr id="604212" name="Text Box 52"/>
          <p:cNvSpPr txBox="1">
            <a:spLocks noChangeArrowheads="1"/>
          </p:cNvSpPr>
          <p:nvPr/>
        </p:nvSpPr>
        <p:spPr bwMode="auto">
          <a:xfrm>
            <a:off x="6781800" y="5019675"/>
            <a:ext cx="1828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quarter + dollar</a:t>
            </a:r>
          </a:p>
        </p:txBody>
      </p:sp>
      <p:sp>
        <p:nvSpPr>
          <p:cNvPr id="604213" name="Text Box 53"/>
          <p:cNvSpPr txBox="1">
            <a:spLocks noChangeArrowheads="1"/>
          </p:cNvSpPr>
          <p:nvPr/>
        </p:nvSpPr>
        <p:spPr bwMode="auto">
          <a:xfrm>
            <a:off x="5486400" y="5943600"/>
            <a:ext cx="3048000" cy="45720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2400" b="0"/>
              <a:t>for a total of 10 ways.</a:t>
            </a:r>
          </a:p>
        </p:txBody>
      </p:sp>
      <p:grpSp>
        <p:nvGrpSpPr>
          <p:cNvPr id="14" name="Group 54"/>
          <p:cNvGrpSpPr>
            <a:grpSpLocks/>
          </p:cNvGrpSpPr>
          <p:nvPr/>
        </p:nvGrpSpPr>
        <p:grpSpPr bwMode="auto">
          <a:xfrm>
            <a:off x="914400" y="2958548"/>
            <a:ext cx="7620000" cy="1584325"/>
            <a:chOff x="576" y="1872"/>
            <a:chExt cx="4800" cy="998"/>
          </a:xfrm>
        </p:grpSpPr>
        <p:sp>
          <p:nvSpPr>
            <p:cNvPr id="604215" name="Rectangle 55"/>
            <p:cNvSpPr>
              <a:spLocks noChangeArrowheads="1"/>
            </p:cNvSpPr>
            <p:nvPr/>
          </p:nvSpPr>
          <p:spPr bwMode="auto">
            <a:xfrm>
              <a:off x="576" y="1872"/>
              <a:ext cx="4800" cy="99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grpSp>
          <p:nvGrpSpPr>
            <p:cNvPr id="15" name="Group 56"/>
            <p:cNvGrpSpPr>
              <a:grpSpLocks/>
            </p:cNvGrpSpPr>
            <p:nvPr/>
          </p:nvGrpSpPr>
          <p:grpSpPr bwMode="auto">
            <a:xfrm>
              <a:off x="864" y="1968"/>
              <a:ext cx="4364" cy="812"/>
              <a:chOff x="864" y="1960"/>
              <a:chExt cx="4364" cy="812"/>
            </a:xfrm>
          </p:grpSpPr>
          <p:pic>
            <p:nvPicPr>
              <p:cNvPr id="604217" name="Picture 57"/>
              <p:cNvPicPr>
                <a:picLocks noChangeAspect="1" noChangeArrowheads="1"/>
              </p:cNvPicPr>
              <p:nvPr/>
            </p:nvPicPr>
            <p:blipFill>
              <a:blip r:embed="rId3"/>
              <a:srcRect/>
              <a:stretch>
                <a:fillRect/>
              </a:stretch>
            </p:blipFill>
            <p:spPr bwMode="auto">
              <a:xfrm>
                <a:off x="864" y="2056"/>
                <a:ext cx="616" cy="616"/>
              </a:xfrm>
              <a:prstGeom prst="rect">
                <a:avLst/>
              </a:prstGeom>
              <a:noFill/>
              <a:ln w="9525">
                <a:noFill/>
                <a:miter lim="800000"/>
                <a:headEnd/>
                <a:tailEnd/>
              </a:ln>
              <a:effectLst/>
            </p:spPr>
          </p:pic>
          <p:pic>
            <p:nvPicPr>
              <p:cNvPr id="604218" name="Picture 58"/>
              <p:cNvPicPr>
                <a:picLocks noChangeAspect="1" noChangeArrowheads="1"/>
              </p:cNvPicPr>
              <p:nvPr/>
            </p:nvPicPr>
            <p:blipFill>
              <a:blip r:embed="rId4"/>
              <a:srcRect/>
              <a:stretch>
                <a:fillRect/>
              </a:stretch>
            </p:blipFill>
            <p:spPr bwMode="auto">
              <a:xfrm>
                <a:off x="1680" y="2016"/>
                <a:ext cx="702" cy="704"/>
              </a:xfrm>
              <a:prstGeom prst="rect">
                <a:avLst/>
              </a:prstGeom>
              <a:noFill/>
              <a:ln w="9525">
                <a:noFill/>
                <a:miter lim="800000"/>
                <a:headEnd/>
                <a:tailEnd/>
              </a:ln>
              <a:effectLst/>
            </p:spPr>
          </p:pic>
          <p:pic>
            <p:nvPicPr>
              <p:cNvPr id="604219" name="Picture 59"/>
              <p:cNvPicPr>
                <a:picLocks noChangeAspect="1" noChangeArrowheads="1"/>
              </p:cNvPicPr>
              <p:nvPr/>
            </p:nvPicPr>
            <p:blipFill>
              <a:blip r:embed="rId5"/>
              <a:srcRect/>
              <a:stretch>
                <a:fillRect/>
              </a:stretch>
            </p:blipFill>
            <p:spPr bwMode="auto">
              <a:xfrm>
                <a:off x="3408" y="1970"/>
                <a:ext cx="800" cy="798"/>
              </a:xfrm>
              <a:prstGeom prst="rect">
                <a:avLst/>
              </a:prstGeom>
              <a:noFill/>
              <a:ln w="9525">
                <a:noFill/>
                <a:miter lim="800000"/>
                <a:headEnd/>
                <a:tailEnd/>
              </a:ln>
              <a:effectLst/>
            </p:spPr>
          </p:pic>
          <p:pic>
            <p:nvPicPr>
              <p:cNvPr id="604220" name="Picture 60"/>
              <p:cNvPicPr>
                <a:picLocks noChangeAspect="1" noChangeArrowheads="1"/>
              </p:cNvPicPr>
              <p:nvPr/>
            </p:nvPicPr>
            <p:blipFill>
              <a:blip r:embed="rId6"/>
              <a:srcRect/>
              <a:stretch>
                <a:fillRect/>
              </a:stretch>
            </p:blipFill>
            <p:spPr bwMode="auto">
              <a:xfrm>
                <a:off x="4416" y="1960"/>
                <a:ext cx="812" cy="812"/>
              </a:xfrm>
              <a:prstGeom prst="rect">
                <a:avLst/>
              </a:prstGeom>
              <a:noFill/>
              <a:ln w="9525">
                <a:noFill/>
                <a:miter lim="800000"/>
                <a:headEnd/>
                <a:tailEnd/>
              </a:ln>
              <a:effectLst/>
            </p:spPr>
          </p:pic>
          <p:pic>
            <p:nvPicPr>
              <p:cNvPr id="604221" name="Picture 61"/>
              <p:cNvPicPr>
                <a:picLocks noChangeAspect="1" noChangeArrowheads="1"/>
              </p:cNvPicPr>
              <p:nvPr/>
            </p:nvPicPr>
            <p:blipFill>
              <a:blip r:embed="rId7"/>
              <a:srcRect/>
              <a:stretch>
                <a:fillRect/>
              </a:stretch>
            </p:blipFill>
            <p:spPr bwMode="auto">
              <a:xfrm>
                <a:off x="2580" y="2080"/>
                <a:ext cx="599" cy="586"/>
              </a:xfrm>
              <a:prstGeom prst="rect">
                <a:avLst/>
              </a:prstGeom>
              <a:noFill/>
              <a:ln w="9525">
                <a:noFill/>
                <a:miter lim="800000"/>
                <a:headEnd/>
                <a:tailEnd/>
              </a:ln>
              <a:effec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2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42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2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42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42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0420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042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042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42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042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042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3" grpId="0"/>
      <p:bldP spid="604204" grpId="0"/>
      <p:bldP spid="604205" grpId="0"/>
      <p:bldP spid="604206" grpId="0"/>
      <p:bldP spid="604207" grpId="0"/>
      <p:bldP spid="604208" grpId="0"/>
      <p:bldP spid="604209" grpId="0"/>
      <p:bldP spid="604210" grpId="0"/>
      <p:bldP spid="604211" grpId="0"/>
      <p:bldP spid="604212" grpId="0"/>
      <p:bldP spid="6042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Idea of a Function</a:t>
            </a:r>
            <a:endParaRPr lang="en-US" dirty="0">
              <a:solidFill>
                <a:schemeClr val="tx1"/>
              </a:solidFill>
            </a:endParaRPr>
          </a:p>
        </p:txBody>
      </p:sp>
      <p:sp>
        <p:nvSpPr>
          <p:cNvPr id="10" name="Rectangle 3"/>
          <p:cNvSpPr>
            <a:spLocks noChangeArrowheads="1"/>
          </p:cNvSpPr>
          <p:nvPr/>
        </p:nvSpPr>
        <p:spPr bwMode="auto">
          <a:xfrm>
            <a:off x="477765" y="1155700"/>
            <a:ext cx="8128000" cy="1130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i="1" dirty="0">
                <a:solidFill>
                  <a:srgbClr val="FF0000"/>
                </a:solidFill>
              </a:rPr>
              <a:t>Functions</a:t>
            </a:r>
            <a:r>
              <a:rPr lang="en-US" sz="2400" b="0" dirty="0"/>
              <a:t> are a familiar concept from algebra, where they specify a mathematical calculation based on one or more unknown values, which are called </a:t>
            </a:r>
            <a:r>
              <a:rPr lang="en-US" sz="2400" i="1" dirty="0">
                <a:solidFill>
                  <a:srgbClr val="FF0000"/>
                </a:solidFill>
              </a:rPr>
              <a:t>arguments</a:t>
            </a:r>
            <a:r>
              <a:rPr lang="en-US" sz="2400" b="0" i="1" dirty="0"/>
              <a:t>.</a:t>
            </a:r>
            <a:endParaRPr lang="en-US" sz="2400" b="0" dirty="0"/>
          </a:p>
        </p:txBody>
      </p:sp>
      <p:grpSp>
        <p:nvGrpSpPr>
          <p:cNvPr id="16" name="Group 15"/>
          <p:cNvGrpSpPr/>
          <p:nvPr/>
        </p:nvGrpSpPr>
        <p:grpSpPr>
          <a:xfrm>
            <a:off x="477765" y="2282370"/>
            <a:ext cx="8131625" cy="2028370"/>
            <a:chOff x="477765" y="2282370"/>
            <a:chExt cx="8131625" cy="2028370"/>
          </a:xfrm>
        </p:grpSpPr>
        <p:sp>
          <p:nvSpPr>
            <p:cNvPr id="12" name="TextBox 11"/>
            <p:cNvSpPr txBox="1"/>
            <p:nvPr/>
          </p:nvSpPr>
          <p:spPr>
            <a:xfrm>
              <a:off x="3543300" y="2723011"/>
              <a:ext cx="2057400" cy="461665"/>
            </a:xfrm>
            <a:prstGeom prst="rect">
              <a:avLst/>
            </a:prstGeom>
            <a:solidFill>
              <a:schemeClr val="bg1"/>
            </a:solidFill>
            <a:ln>
              <a:solidFill>
                <a:schemeClr val="tx1"/>
              </a:solidFill>
            </a:ln>
          </p:spPr>
          <p:txBody>
            <a:bodyPr wrap="square" rtlCol="0" anchor="ctr" anchorCtr="0">
              <a:spAutoFit/>
            </a:bodyPr>
            <a:lstStyle/>
            <a:p>
              <a:pPr algn="ctr"/>
              <a:r>
                <a:rPr lang="en-US" sz="2400" b="0" i="1" dirty="0" err="1">
                  <a:latin typeface="Times New Roman"/>
                  <a:ea typeface="Times New Roman"/>
                  <a:cs typeface="Times New Roman"/>
                </a:rPr>
                <a:t>ƒ</a:t>
              </a:r>
              <a:r>
                <a:rPr lang="en-US" sz="2400" b="0" dirty="0" err="1">
                  <a:latin typeface="Times New Roman"/>
                  <a:ea typeface="Times New Roman"/>
                  <a:cs typeface="Times New Roman"/>
                </a:rPr>
                <a:t>(</a:t>
              </a:r>
              <a:r>
                <a:rPr lang="en-US" sz="2400" b="0" i="1" dirty="0" err="1">
                  <a:latin typeface="Times New Roman"/>
                  <a:ea typeface="Times New Roman"/>
                  <a:cs typeface="Times New Roman"/>
                </a:rPr>
                <a:t>x</a:t>
              </a:r>
              <a:r>
                <a:rPr lang="en-US" sz="2400" b="0" dirty="0">
                  <a:latin typeface="Times New Roman"/>
                  <a:ea typeface="Times New Roman"/>
                  <a:cs typeface="Times New Roman"/>
                </a:rPr>
                <a:t>)  =  </a:t>
              </a:r>
              <a:r>
                <a:rPr lang="en-US" sz="2400" b="0" i="1" spc="100" dirty="0">
                  <a:latin typeface="Times New Roman"/>
                  <a:ea typeface="Times New Roman"/>
                  <a:cs typeface="Times New Roman"/>
                </a:rPr>
                <a:t>x</a:t>
              </a:r>
              <a:r>
                <a:rPr lang="en-US" sz="2000" b="0" baseline="35000" dirty="0">
                  <a:latin typeface="Times New Roman"/>
                  <a:ea typeface="Times New Roman"/>
                  <a:cs typeface="Times New Roman"/>
                </a:rPr>
                <a:t>2</a:t>
              </a:r>
              <a:r>
                <a:rPr lang="en-US" sz="2400" b="0" dirty="0">
                  <a:latin typeface="Times New Roman"/>
                  <a:ea typeface="Times New Roman"/>
                  <a:cs typeface="Times New Roman"/>
                </a:rPr>
                <a:t> + 1</a:t>
              </a:r>
              <a:r>
                <a:rPr lang="en-US" sz="2400" b="0" dirty="0">
                  <a:latin typeface="Times New Roman"/>
                  <a:cs typeface="Times New Roman"/>
                </a:rPr>
                <a:t> </a:t>
              </a:r>
            </a:p>
          </p:txBody>
        </p:sp>
        <p:sp>
          <p:nvSpPr>
            <p:cNvPr id="13" name="Rectangle 3"/>
            <p:cNvSpPr>
              <a:spLocks noChangeArrowheads="1"/>
            </p:cNvSpPr>
            <p:nvPr/>
          </p:nvSpPr>
          <p:spPr bwMode="auto">
            <a:xfrm>
              <a:off x="481390" y="3240920"/>
              <a:ext cx="8128000" cy="1069820"/>
            </a:xfrm>
            <a:prstGeom prst="rect">
              <a:avLst/>
            </a:prstGeom>
            <a:noFill/>
            <a:ln w="9525">
              <a:noFill/>
              <a:miter lim="800000"/>
              <a:headEnd/>
              <a:tailEnd/>
            </a:ln>
            <a:effectLst/>
          </p:spPr>
          <p:txBody>
            <a:bodyPr>
              <a:prstTxWarp prst="textNoShape">
                <a:avLst/>
              </a:prstTxWarp>
            </a:bodyPr>
            <a:lstStyle/>
            <a:p>
              <a:pPr marL="342900">
                <a:lnSpc>
                  <a:spcPct val="85000"/>
                </a:lnSpc>
                <a:spcAft>
                  <a:spcPct val="50000"/>
                </a:spcAft>
              </a:pPr>
              <a:r>
                <a:rPr lang="en-US" sz="2400" b="0" dirty="0"/>
                <a:t>specifies that you can calculate the value of the function </a:t>
              </a:r>
              <a:r>
                <a:rPr lang="en-US" sz="2400" b="0" i="1" dirty="0" err="1">
                  <a:latin typeface="Times New Roman"/>
                  <a:ea typeface="Times New Roman"/>
                  <a:cs typeface="Times New Roman"/>
                </a:rPr>
                <a:t>ƒ</a:t>
              </a:r>
              <a:r>
                <a:rPr lang="en-US" sz="2400" b="0" dirty="0"/>
                <a:t> by squaring the argument </a:t>
              </a:r>
              <a:r>
                <a:rPr lang="en-US" sz="2400" b="0" i="1" dirty="0" err="1"/>
                <a:t>x</a:t>
              </a:r>
              <a:r>
                <a:rPr lang="en-US" sz="2400" b="0" dirty="0"/>
                <a:t> and then adding 1 to the result.  Thus, </a:t>
              </a:r>
              <a:r>
                <a:rPr lang="en-US" sz="2400" b="0" i="1" dirty="0">
                  <a:latin typeface="Times New Roman"/>
                  <a:ea typeface="Times New Roman"/>
                  <a:cs typeface="Times New Roman"/>
                </a:rPr>
                <a:t>ƒ</a:t>
              </a:r>
              <a:r>
                <a:rPr lang="en-US" sz="2400" b="0" dirty="0">
                  <a:latin typeface="Times New Roman"/>
                  <a:ea typeface="Times New Roman"/>
                  <a:cs typeface="Times New Roman"/>
                </a:rPr>
                <a:t>(0) is 1, </a:t>
              </a:r>
              <a:r>
                <a:rPr lang="en-US" sz="2400" b="0" i="1" dirty="0">
                  <a:latin typeface="Times New Roman"/>
                  <a:ea typeface="Times New Roman"/>
                  <a:cs typeface="Times New Roman"/>
                </a:rPr>
                <a:t>ƒ</a:t>
              </a:r>
              <a:r>
                <a:rPr lang="en-US" sz="2400" b="0" dirty="0">
                  <a:latin typeface="Times New Roman"/>
                  <a:ea typeface="Times New Roman"/>
                  <a:cs typeface="Times New Roman"/>
                </a:rPr>
                <a:t>(1) is 2, </a:t>
              </a:r>
              <a:r>
                <a:rPr lang="en-US" sz="2400" b="0" i="1" dirty="0">
                  <a:latin typeface="Times New Roman"/>
                  <a:ea typeface="Times New Roman"/>
                  <a:cs typeface="Times New Roman"/>
                </a:rPr>
                <a:t>ƒ</a:t>
              </a:r>
              <a:r>
                <a:rPr lang="en-US" sz="2400" b="0" dirty="0">
                  <a:latin typeface="Times New Roman"/>
                  <a:ea typeface="Times New Roman"/>
                  <a:cs typeface="Times New Roman"/>
                </a:rPr>
                <a:t>(2) is 5, and so on.</a:t>
              </a:r>
              <a:r>
                <a:rPr lang="en-US" sz="2400" b="0" dirty="0"/>
                <a:t>   </a:t>
              </a:r>
            </a:p>
          </p:txBody>
        </p:sp>
        <p:sp>
          <p:nvSpPr>
            <p:cNvPr id="15" name="Rectangle 3"/>
            <p:cNvSpPr>
              <a:spLocks noChangeArrowheads="1"/>
            </p:cNvSpPr>
            <p:nvPr/>
          </p:nvSpPr>
          <p:spPr bwMode="auto">
            <a:xfrm>
              <a:off x="477765" y="2282370"/>
              <a:ext cx="8128000" cy="94162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As an example, the function</a:t>
              </a:r>
            </a:p>
          </p:txBody>
        </p:sp>
      </p:grpSp>
      <p:grpSp>
        <p:nvGrpSpPr>
          <p:cNvPr id="25" name="Group 24"/>
          <p:cNvGrpSpPr/>
          <p:nvPr/>
        </p:nvGrpSpPr>
        <p:grpSpPr>
          <a:xfrm>
            <a:off x="477765" y="4388150"/>
            <a:ext cx="8128000" cy="1837735"/>
            <a:chOff x="477765" y="4388150"/>
            <a:chExt cx="8128000" cy="1837735"/>
          </a:xfrm>
        </p:grpSpPr>
        <p:sp>
          <p:nvSpPr>
            <p:cNvPr id="22" name="Rectangle 3"/>
            <p:cNvSpPr>
              <a:spLocks noChangeArrowheads="1"/>
            </p:cNvSpPr>
            <p:nvPr/>
          </p:nvSpPr>
          <p:spPr bwMode="auto">
            <a:xfrm>
              <a:off x="477765" y="4388150"/>
              <a:ext cx="8128000" cy="79345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In C++, you can implement a mathematical function by encoding the calculation inside a function definition, like this:</a:t>
              </a:r>
            </a:p>
          </p:txBody>
        </p:sp>
        <p:sp>
          <p:nvSpPr>
            <p:cNvPr id="24" name="Text Box 5"/>
            <p:cNvSpPr txBox="1">
              <a:spLocks noChangeArrowheads="1"/>
            </p:cNvSpPr>
            <p:nvPr/>
          </p:nvSpPr>
          <p:spPr bwMode="auto">
            <a:xfrm>
              <a:off x="1467154" y="5302555"/>
              <a:ext cx="6433455" cy="92333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1800" dirty="0">
                  <a:latin typeface="Courier New" pitchFamily="1" charset="0"/>
                </a:rPr>
                <a:t>double </a:t>
              </a:r>
              <a:r>
                <a:rPr lang="en-US" sz="1800" dirty="0" err="1">
                  <a:latin typeface="Courier New" pitchFamily="1" charset="0"/>
                </a:rPr>
                <a:t>f(double</a:t>
              </a:r>
              <a:r>
                <a:rPr lang="en-US" sz="1800" dirty="0">
                  <a:latin typeface="Courier New" pitchFamily="1" charset="0"/>
                </a:rPr>
                <a:t> </a:t>
              </a:r>
              <a:r>
                <a:rPr lang="en-US" sz="1800" dirty="0" err="1">
                  <a:latin typeface="Courier New" pitchFamily="1" charset="0"/>
                </a:rPr>
                <a:t>x</a:t>
              </a:r>
              <a:r>
                <a:rPr lang="en-US" sz="1800" dirty="0">
                  <a:latin typeface="Courier New" pitchFamily="1" charset="0"/>
                </a:rPr>
                <a:t>) {</a:t>
              </a:r>
            </a:p>
            <a:p>
              <a:r>
                <a:rPr lang="en-US" sz="1800" dirty="0">
                  <a:latin typeface="Courier New" pitchFamily="1" charset="0"/>
                </a:rPr>
                <a:t>   return </a:t>
              </a:r>
              <a:r>
                <a:rPr lang="en-US" sz="1800" dirty="0" err="1">
                  <a:latin typeface="Courier New" pitchFamily="1" charset="0"/>
                </a:rPr>
                <a:t>x</a:t>
              </a:r>
              <a:r>
                <a:rPr lang="en-US" sz="1800" dirty="0">
                  <a:latin typeface="Courier New" pitchFamily="1" charset="0"/>
                </a:rPr>
                <a:t> * </a:t>
              </a:r>
              <a:r>
                <a:rPr lang="en-US" sz="1800" dirty="0" err="1">
                  <a:latin typeface="Courier New" pitchFamily="1" charset="0"/>
                </a:rPr>
                <a:t>x</a:t>
              </a:r>
              <a:r>
                <a:rPr lang="en-US" sz="1800" dirty="0">
                  <a:latin typeface="Courier New" pitchFamily="1" charset="0"/>
                </a:rPr>
                <a:t> + 1;</a:t>
              </a:r>
            </a:p>
            <a:p>
              <a:r>
                <a:rPr lang="en-US" sz="1800" dirty="0">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Combinations and Factorials  </a:t>
            </a:r>
            <a:endParaRPr lang="en-US">
              <a:solidFill>
                <a:schemeClr val="tx1"/>
              </a:solidFill>
            </a:endParaRPr>
          </a:p>
        </p:txBody>
      </p:sp>
      <p:sp>
        <p:nvSpPr>
          <p:cNvPr id="606211" name="Rectangle 3"/>
          <p:cNvSpPr>
            <a:spLocks noChangeArrowheads="1"/>
          </p:cNvSpPr>
          <p:nvPr/>
        </p:nvSpPr>
        <p:spPr bwMode="auto">
          <a:xfrm>
            <a:off x="482600" y="1155700"/>
            <a:ext cx="8128000" cy="5092700"/>
          </a:xfrm>
          <a:prstGeom prst="rect">
            <a:avLst/>
          </a:prstGeom>
          <a:noFill/>
          <a:ln w="9525">
            <a:noFill/>
            <a:miter lim="800000"/>
            <a:headEnd/>
            <a:tailEnd/>
          </a:ln>
          <a:effectLst/>
        </p:spPr>
        <p:txBody>
          <a:bodyPr>
            <a:prstTxWarp prst="textNoShape">
              <a:avLst/>
            </a:prstTxWarp>
          </a:bodyPr>
          <a:lstStyle/>
          <a:p>
            <a:pPr marL="342900" indent="-342900">
              <a:spcAft>
                <a:spcPts val="1200"/>
              </a:spcAft>
              <a:buFontTx/>
              <a:buChar char="•"/>
            </a:pPr>
            <a:r>
              <a:rPr lang="en-US" sz="2400" b="0" dirty="0">
                <a:solidFill>
                  <a:srgbClr val="000000"/>
                </a:solidFill>
                <a:latin typeface="Times New Roman" pitchFamily="1" charset="0"/>
              </a:rPr>
              <a:t>Fortunately, mathematics provides an easier way to compute the combinations function than by counting all the ways.  The value of the combinations function is given by the formula:</a:t>
            </a:r>
          </a:p>
          <a:p>
            <a:pPr marL="342900" indent="-342900">
              <a:spcAft>
                <a:spcPts val="1200"/>
              </a:spcAft>
              <a:buFontTx/>
              <a:buChar char="•"/>
            </a:pPr>
            <a:endParaRPr lang="en-US" sz="2400" b="0" dirty="0">
              <a:solidFill>
                <a:srgbClr val="000000"/>
              </a:solidFill>
              <a:latin typeface="Times New Roman" pitchFamily="1" charset="0"/>
            </a:endParaRPr>
          </a:p>
          <a:p>
            <a:pPr marL="342900" indent="-342900">
              <a:spcAft>
                <a:spcPts val="1200"/>
              </a:spcAft>
              <a:buFontTx/>
              <a:buChar char="•"/>
            </a:pPr>
            <a:endParaRPr lang="en-US" sz="2400" b="0" dirty="0">
              <a:solidFill>
                <a:srgbClr val="000000"/>
              </a:solidFill>
              <a:latin typeface="Times New Roman" pitchFamily="1" charset="0"/>
            </a:endParaRPr>
          </a:p>
          <a:p>
            <a:pPr marL="342900" indent="-342900">
              <a:spcAft>
                <a:spcPts val="1200"/>
              </a:spcAft>
              <a:buFontTx/>
              <a:buChar char="•"/>
            </a:pPr>
            <a:r>
              <a:rPr lang="en-US" altLang="zh-CN" sz="2400" b="0" dirty="0">
                <a:latin typeface="Times New Roman" pitchFamily="1" charset="0"/>
              </a:rPr>
              <a:t>Decompose </a:t>
            </a:r>
            <a:r>
              <a:rPr lang="en-US" altLang="zh-CN" sz="2400" b="0" dirty="0">
                <a:solidFill>
                  <a:srgbClr val="000000"/>
                </a:solidFill>
                <a:latin typeface="Times New Roman" pitchFamily="1" charset="0"/>
              </a:rPr>
              <a:t>combinations into factorials. From the top level, the combination function needs a factorial function. Given that you already have a </a:t>
            </a:r>
            <a:r>
              <a:rPr lang="en-US" altLang="zh-CN" sz="2000" dirty="0">
                <a:solidFill>
                  <a:srgbClr val="000000"/>
                </a:solidFill>
                <a:latin typeface="Courier New" pitchFamily="1" charset="0"/>
              </a:rPr>
              <a:t>fact</a:t>
            </a:r>
            <a:r>
              <a:rPr lang="en-US" altLang="zh-CN" sz="2400" b="0" dirty="0">
                <a:solidFill>
                  <a:srgbClr val="000000"/>
                </a:solidFill>
                <a:latin typeface="Times New Roman" pitchFamily="1" charset="0"/>
              </a:rPr>
              <a:t> function, it is easy to turn this formula directly into a C++ function, as follows:</a:t>
            </a:r>
            <a:endParaRPr lang="en-US" altLang="zh-CN" sz="2400" dirty="0">
              <a:solidFill>
                <a:srgbClr val="000000"/>
              </a:solidFill>
              <a:latin typeface="Times New Roman" pitchFamily="1" charset="0"/>
            </a:endParaRPr>
          </a:p>
        </p:txBody>
      </p:sp>
      <p:grpSp>
        <p:nvGrpSpPr>
          <p:cNvPr id="4" name="Group 3"/>
          <p:cNvGrpSpPr/>
          <p:nvPr/>
        </p:nvGrpSpPr>
        <p:grpSpPr>
          <a:xfrm>
            <a:off x="2895600" y="2362200"/>
            <a:ext cx="3352800" cy="952501"/>
            <a:chOff x="2667000" y="2171700"/>
            <a:chExt cx="3352800" cy="952501"/>
          </a:xfrm>
        </p:grpSpPr>
        <p:sp>
          <p:nvSpPr>
            <p:cNvPr id="3" name="Rectangle 2"/>
            <p:cNvSpPr/>
            <p:nvPr/>
          </p:nvSpPr>
          <p:spPr bwMode="auto">
            <a:xfrm>
              <a:off x="2667000" y="2209801"/>
              <a:ext cx="3352800" cy="914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pitchFamily="1" charset="0"/>
              </a:endParaRPr>
            </a:p>
          </p:txBody>
        </p:sp>
        <p:sp>
          <p:nvSpPr>
            <p:cNvPr id="606212" name="Rectangle 4"/>
            <p:cNvSpPr>
              <a:spLocks noChangeArrowheads="1"/>
            </p:cNvSpPr>
            <p:nvPr/>
          </p:nvSpPr>
          <p:spPr bwMode="auto">
            <a:xfrm>
              <a:off x="2743200" y="2374900"/>
              <a:ext cx="1449388" cy="457200"/>
            </a:xfrm>
            <a:prstGeom prst="rect">
              <a:avLst/>
            </a:prstGeom>
            <a:noFill/>
            <a:ln w="9525">
              <a:noFill/>
              <a:miter lim="800000"/>
              <a:headEnd/>
              <a:tailEnd/>
            </a:ln>
            <a:effectLst/>
          </p:spPr>
          <p:txBody>
            <a:bodyPr wrap="none">
              <a:prstTxWarp prst="textNoShape">
                <a:avLst/>
              </a:prstTxWarp>
              <a:spAutoFit/>
            </a:bodyPr>
            <a:lstStyle/>
            <a:p>
              <a:r>
                <a:rPr lang="en-US" sz="2400" b="0" i="1" dirty="0">
                  <a:solidFill>
                    <a:srgbClr val="000000"/>
                  </a:solidFill>
                  <a:latin typeface="Times New Roman" pitchFamily="1" charset="0"/>
                </a:rPr>
                <a:t>C</a:t>
              </a:r>
              <a:r>
                <a:rPr lang="en-US" sz="2400" b="0" dirty="0">
                  <a:solidFill>
                    <a:srgbClr val="000000"/>
                  </a:solidFill>
                  <a:latin typeface="Times New Roman" pitchFamily="1" charset="0"/>
                </a:rPr>
                <a:t>(</a:t>
              </a:r>
              <a:r>
                <a:rPr lang="en-US" sz="2400" b="0" i="1" dirty="0">
                  <a:solidFill>
                    <a:srgbClr val="000000"/>
                  </a:solidFill>
                  <a:latin typeface="Times New Roman" pitchFamily="1" charset="0"/>
                </a:rPr>
                <a:t>n,</a:t>
              </a:r>
              <a:r>
                <a:rPr lang="en-US" sz="600" b="0" i="1" dirty="0">
                  <a:solidFill>
                    <a:srgbClr val="000000"/>
                  </a:solidFill>
                  <a:latin typeface="Times New Roman" pitchFamily="1" charset="0"/>
                </a:rPr>
                <a:t> </a:t>
              </a:r>
              <a:r>
                <a:rPr lang="en-US" sz="2400" b="0" i="1" dirty="0">
                  <a:solidFill>
                    <a:srgbClr val="000000"/>
                  </a:solidFill>
                  <a:latin typeface="Times New Roman" pitchFamily="1" charset="0"/>
                </a:rPr>
                <a:t>k</a:t>
              </a:r>
              <a:r>
                <a:rPr lang="en-US" sz="2400" b="0" dirty="0">
                  <a:solidFill>
                    <a:srgbClr val="000000"/>
                  </a:solidFill>
                  <a:latin typeface="Times New Roman" pitchFamily="1" charset="0"/>
                </a:rPr>
                <a:t>)  =  </a:t>
              </a:r>
            </a:p>
          </p:txBody>
        </p:sp>
        <p:sp>
          <p:nvSpPr>
            <p:cNvPr id="606213" name="Line 5"/>
            <p:cNvSpPr>
              <a:spLocks noChangeShapeType="1"/>
            </p:cNvSpPr>
            <p:nvPr/>
          </p:nvSpPr>
          <p:spPr bwMode="auto">
            <a:xfrm>
              <a:off x="4191000" y="2603500"/>
              <a:ext cx="16002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606214" name="Rectangle 6"/>
            <p:cNvSpPr>
              <a:spLocks noChangeArrowheads="1"/>
            </p:cNvSpPr>
            <p:nvPr/>
          </p:nvSpPr>
          <p:spPr bwMode="auto">
            <a:xfrm>
              <a:off x="4743450" y="2171700"/>
              <a:ext cx="457200" cy="457200"/>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latin typeface="Times New Roman" pitchFamily="1" charset="0"/>
                </a:rPr>
                <a:t>n</a:t>
              </a:r>
              <a:r>
                <a:rPr lang="en-US" sz="600" b="0" i="1">
                  <a:solidFill>
                    <a:srgbClr val="000000"/>
                  </a:solidFill>
                  <a:latin typeface="Times New Roman" pitchFamily="1" charset="0"/>
                </a:rPr>
                <a:t> </a:t>
              </a:r>
              <a:r>
                <a:rPr lang="en-US" sz="2400" b="0">
                  <a:solidFill>
                    <a:srgbClr val="000000"/>
                  </a:solidFill>
                  <a:latin typeface="Times New Roman" pitchFamily="1" charset="0"/>
                </a:rPr>
                <a:t>!</a:t>
              </a:r>
            </a:p>
          </p:txBody>
        </p:sp>
        <p:sp>
          <p:nvSpPr>
            <p:cNvPr id="606215" name="Rectangle 7"/>
            <p:cNvSpPr>
              <a:spLocks noChangeArrowheads="1"/>
            </p:cNvSpPr>
            <p:nvPr/>
          </p:nvSpPr>
          <p:spPr bwMode="auto">
            <a:xfrm>
              <a:off x="4241800" y="2603500"/>
              <a:ext cx="439738" cy="457200"/>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latin typeface="Times New Roman" pitchFamily="1" charset="0"/>
                </a:rPr>
                <a:t>k</a:t>
              </a:r>
              <a:r>
                <a:rPr lang="en-US" sz="600" b="0" i="1">
                  <a:solidFill>
                    <a:srgbClr val="000000"/>
                  </a:solidFill>
                  <a:latin typeface="Times New Roman" pitchFamily="1" charset="0"/>
                </a:rPr>
                <a:t> </a:t>
              </a:r>
              <a:r>
                <a:rPr lang="en-US" sz="2400" b="0">
                  <a:solidFill>
                    <a:srgbClr val="000000"/>
                  </a:solidFill>
                  <a:latin typeface="Times New Roman" pitchFamily="1" charset="0"/>
                </a:rPr>
                <a:t>!</a:t>
              </a:r>
            </a:p>
          </p:txBody>
        </p:sp>
        <p:sp>
          <p:nvSpPr>
            <p:cNvPr id="606216" name="Rectangle 8"/>
            <p:cNvSpPr>
              <a:spLocks noChangeArrowheads="1"/>
            </p:cNvSpPr>
            <p:nvPr/>
          </p:nvSpPr>
          <p:spPr bwMode="auto">
            <a:xfrm>
              <a:off x="4832350" y="2603500"/>
              <a:ext cx="1016000" cy="457200"/>
            </a:xfrm>
            <a:prstGeom prst="rect">
              <a:avLst/>
            </a:prstGeom>
            <a:noFill/>
            <a:ln w="9525">
              <a:noFill/>
              <a:miter lim="800000"/>
              <a:headEnd/>
              <a:tailEnd/>
            </a:ln>
            <a:effectLst/>
          </p:spPr>
          <p:txBody>
            <a:bodyPr wrap="none">
              <a:prstTxWarp prst="textNoShape">
                <a:avLst/>
              </a:prstTxWarp>
              <a:spAutoFit/>
            </a:bodyPr>
            <a:lstStyle/>
            <a:p>
              <a:r>
                <a:rPr lang="en-US" sz="2400" b="0" dirty="0">
                  <a:solidFill>
                    <a:srgbClr val="000000"/>
                  </a:solidFill>
                  <a:latin typeface="Times New Roman" pitchFamily="1" charset="0"/>
                </a:rPr>
                <a:t>(</a:t>
              </a:r>
              <a:r>
                <a:rPr lang="en-US" sz="2400" b="0" i="1" dirty="0">
                  <a:solidFill>
                    <a:srgbClr val="000000"/>
                  </a:solidFill>
                  <a:latin typeface="Times New Roman" pitchFamily="1" charset="0"/>
                </a:rPr>
                <a:t>n</a:t>
              </a:r>
              <a:r>
                <a:rPr lang="en-US" sz="600" b="0" i="1" dirty="0">
                  <a:solidFill>
                    <a:srgbClr val="000000"/>
                  </a:solidFill>
                  <a:latin typeface="Times New Roman" pitchFamily="1" charset="0"/>
                </a:rPr>
                <a:t> </a:t>
              </a:r>
              <a:r>
                <a:rPr lang="en-US" sz="2400" b="0" dirty="0">
                  <a:solidFill>
                    <a:srgbClr val="000000"/>
                  </a:solidFill>
                  <a:latin typeface="Courier New" pitchFamily="1" charset="0"/>
                </a:rPr>
                <a:t>–</a:t>
              </a:r>
              <a:r>
                <a:rPr lang="en-US" sz="600" b="0" i="1" dirty="0">
                  <a:solidFill>
                    <a:srgbClr val="000000"/>
                  </a:solidFill>
                  <a:latin typeface="Times New Roman" pitchFamily="1" charset="0"/>
                </a:rPr>
                <a:t> </a:t>
              </a:r>
              <a:r>
                <a:rPr lang="en-US" sz="2400" b="0" i="1" dirty="0">
                  <a:solidFill>
                    <a:srgbClr val="000000"/>
                  </a:solidFill>
                  <a:latin typeface="Times New Roman" pitchFamily="1" charset="0"/>
                </a:rPr>
                <a:t>k</a:t>
              </a:r>
              <a:r>
                <a:rPr lang="en-US" sz="2400" b="0" dirty="0">
                  <a:solidFill>
                    <a:srgbClr val="000000"/>
                  </a:solidFill>
                  <a:latin typeface="Times New Roman" pitchFamily="1" charset="0"/>
                </a:rPr>
                <a:t>)</a:t>
              </a:r>
              <a:r>
                <a:rPr lang="en-US" sz="600" b="0" i="1" dirty="0">
                  <a:solidFill>
                    <a:srgbClr val="000000"/>
                  </a:solidFill>
                  <a:latin typeface="Times New Roman" pitchFamily="1" charset="0"/>
                </a:rPr>
                <a:t> </a:t>
              </a:r>
              <a:r>
                <a:rPr lang="en-US" sz="2400" b="0" dirty="0">
                  <a:solidFill>
                    <a:srgbClr val="000000"/>
                  </a:solidFill>
                  <a:latin typeface="Times New Roman" pitchFamily="1" charset="0"/>
                </a:rPr>
                <a:t>!</a:t>
              </a:r>
            </a:p>
          </p:txBody>
        </p:sp>
        <p:sp>
          <p:nvSpPr>
            <p:cNvPr id="606217" name="Rectangle 9"/>
            <p:cNvSpPr>
              <a:spLocks noChangeArrowheads="1"/>
            </p:cNvSpPr>
            <p:nvPr/>
          </p:nvSpPr>
          <p:spPr bwMode="auto">
            <a:xfrm>
              <a:off x="4584700" y="2657475"/>
              <a:ext cx="288925" cy="336550"/>
            </a:xfrm>
            <a:prstGeom prst="rect">
              <a:avLst/>
            </a:prstGeom>
            <a:noFill/>
            <a:ln w="9525">
              <a:noFill/>
              <a:miter lim="800000"/>
              <a:headEnd/>
              <a:tailEnd/>
            </a:ln>
            <a:effectLst/>
          </p:spPr>
          <p:txBody>
            <a:bodyPr wrap="none">
              <a:prstTxWarp prst="textNoShape">
                <a:avLst/>
              </a:prstTxWarp>
              <a:spAutoFit/>
            </a:bodyPr>
            <a:lstStyle/>
            <a:p>
              <a:r>
                <a:rPr lang="en-US" sz="1600" b="0">
                  <a:solidFill>
                    <a:srgbClr val="000000"/>
                  </a:solidFill>
                  <a:latin typeface="Helvetica Neue" pitchFamily="1" charset="0"/>
                </a:rPr>
                <a:t>x</a:t>
              </a:r>
            </a:p>
          </p:txBody>
        </p:sp>
      </p:grpSp>
      <p:sp>
        <p:nvSpPr>
          <p:cNvPr id="606221" name="Rectangle 13"/>
          <p:cNvSpPr>
            <a:spLocks noChangeArrowheads="1"/>
          </p:cNvSpPr>
          <p:nvPr/>
        </p:nvSpPr>
        <p:spPr bwMode="auto">
          <a:xfrm>
            <a:off x="1011237" y="5105400"/>
            <a:ext cx="7121525" cy="1016000"/>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sz="2000" dirty="0">
                <a:solidFill>
                  <a:srgbClr val="000000"/>
                </a:solidFill>
                <a:latin typeface="Courier New" pitchFamily="1" charset="0"/>
              </a:rPr>
              <a:t>int combinations(int n, int k) {</a:t>
            </a:r>
          </a:p>
          <a:p>
            <a:r>
              <a:rPr lang="en-US" sz="2000" dirty="0">
                <a:solidFill>
                  <a:srgbClr val="000000"/>
                </a:solidFill>
                <a:latin typeface="Courier New" pitchFamily="1" charset="0"/>
              </a:rPr>
              <a:t>   return </a:t>
            </a:r>
            <a:r>
              <a:rPr lang="en-US" sz="2000" dirty="0" err="1">
                <a:solidFill>
                  <a:srgbClr val="000000"/>
                </a:solidFill>
                <a:latin typeface="Courier New" pitchFamily="1" charset="0"/>
              </a:rPr>
              <a:t>fact(n</a:t>
            </a:r>
            <a:r>
              <a:rPr lang="en-US" sz="2000" dirty="0">
                <a:solidFill>
                  <a:srgbClr val="000000"/>
                </a:solidFill>
                <a:latin typeface="Courier New" pitchFamily="1" charset="0"/>
              </a:rPr>
              <a:t>) / (</a:t>
            </a:r>
            <a:r>
              <a:rPr lang="en-US" sz="2000" dirty="0" err="1">
                <a:solidFill>
                  <a:srgbClr val="000000"/>
                </a:solidFill>
                <a:latin typeface="Courier New" pitchFamily="1" charset="0"/>
              </a:rPr>
              <a:t>fact(k</a:t>
            </a:r>
            <a:r>
              <a:rPr lang="en-US" sz="2000" dirty="0">
                <a:solidFill>
                  <a:srgbClr val="000000"/>
                </a:solidFill>
                <a:latin typeface="Courier New" pitchFamily="1" charset="0"/>
              </a:rPr>
              <a:t>) * </a:t>
            </a:r>
            <a:r>
              <a:rPr lang="en-US" sz="2000" dirty="0" err="1">
                <a:solidFill>
                  <a:srgbClr val="000000"/>
                </a:solidFill>
                <a:latin typeface="Courier New" pitchFamily="1" charset="0"/>
              </a:rPr>
              <a:t>fact(n</a:t>
            </a:r>
            <a:r>
              <a:rPr lang="en-US" sz="2000" dirty="0">
                <a:solidFill>
                  <a:srgbClr val="000000"/>
                </a:solidFill>
                <a:latin typeface="Courier New" pitchFamily="1" charset="0"/>
              </a:rPr>
              <a:t> - </a:t>
            </a:r>
            <a:r>
              <a:rPr lang="en-US" sz="2000" dirty="0" err="1">
                <a:solidFill>
                  <a:srgbClr val="000000"/>
                </a:solidFill>
                <a:latin typeface="Courier New" pitchFamily="1" charset="0"/>
              </a:rPr>
              <a:t>k</a:t>
            </a:r>
            <a:r>
              <a:rPr lang="en-US" sz="2000" dirty="0">
                <a:solidFill>
                  <a:srgbClr val="000000"/>
                </a:solidFill>
                <a:latin typeface="Courier New" pitchFamily="1" charset="0"/>
              </a:rPr>
              <a:t>));</a:t>
            </a:r>
          </a:p>
          <a:p>
            <a:r>
              <a:rPr lang="en-US" sz="2000" dirty="0">
                <a:solidFill>
                  <a:srgbClr val="000000"/>
                </a:solidFill>
                <a:latin typeface="Courier New" pitchFamily="1"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21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6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Computing Factorials</a:t>
            </a:r>
            <a:endParaRPr lang="en-US" dirty="0">
              <a:solidFill>
                <a:schemeClr val="tx1"/>
              </a:solidFill>
            </a:endParaRPr>
          </a:p>
        </p:txBody>
      </p:sp>
      <p:sp>
        <p:nvSpPr>
          <p:cNvPr id="591875" name="Rectangle 3"/>
          <p:cNvSpPr>
            <a:spLocks noChangeArrowheads="1"/>
          </p:cNvSpPr>
          <p:nvPr/>
        </p:nvSpPr>
        <p:spPr bwMode="auto">
          <a:xfrm>
            <a:off x="482600" y="1155700"/>
            <a:ext cx="8128000" cy="5245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The </a:t>
            </a:r>
            <a:r>
              <a:rPr lang="en-US" sz="2400" i="1" dirty="0"/>
              <a:t>factorial</a:t>
            </a:r>
            <a:r>
              <a:rPr lang="en-US" sz="2400" b="0" dirty="0"/>
              <a:t> of a number </a:t>
            </a:r>
            <a:r>
              <a:rPr lang="en-US" sz="2400" b="0" i="1" dirty="0" err="1"/>
              <a:t>n</a:t>
            </a:r>
            <a:r>
              <a:rPr lang="en-US" sz="2400" b="0" dirty="0"/>
              <a:t> (which is usually written as </a:t>
            </a:r>
            <a:r>
              <a:rPr lang="en-US" sz="2400" b="0" i="1" dirty="0" err="1"/>
              <a:t>n</a:t>
            </a:r>
            <a:r>
              <a:rPr lang="en-US" sz="2400" b="0" dirty="0"/>
              <a:t>! in mathematics) is defined to be the product of the integers from 1 up to </a:t>
            </a:r>
            <a:r>
              <a:rPr lang="en-US" sz="2400" b="0" i="1" dirty="0" err="1"/>
              <a:t>n</a:t>
            </a:r>
            <a:r>
              <a:rPr lang="en-US" sz="2400" b="0" dirty="0"/>
              <a:t>.  Thus, 5! is equal to 120, which is 1</a:t>
            </a:r>
            <a:r>
              <a:rPr lang="en-US" sz="1200" b="0" dirty="0"/>
              <a:t> </a:t>
            </a:r>
            <a:r>
              <a:rPr lang="en-US" sz="2200" b="0" baseline="15000" dirty="0">
                <a:latin typeface="Helvetica Neue" pitchFamily="1" charset="0"/>
              </a:rPr>
              <a:t>x</a:t>
            </a:r>
            <a:r>
              <a:rPr lang="en-US" sz="1200" b="0" dirty="0"/>
              <a:t> </a:t>
            </a:r>
            <a:r>
              <a:rPr lang="en-US" sz="2400" b="0" dirty="0"/>
              <a:t>2</a:t>
            </a:r>
            <a:r>
              <a:rPr lang="en-US" sz="1200" b="0" dirty="0"/>
              <a:t> </a:t>
            </a:r>
            <a:r>
              <a:rPr lang="en-US" sz="2200" b="0" baseline="15000" dirty="0">
                <a:latin typeface="Helvetica Neue" pitchFamily="1" charset="0"/>
              </a:rPr>
              <a:t>x</a:t>
            </a:r>
            <a:r>
              <a:rPr lang="en-US" sz="1200" b="0" dirty="0"/>
              <a:t> </a:t>
            </a:r>
            <a:r>
              <a:rPr lang="en-US" sz="2400" b="0" dirty="0"/>
              <a:t>3</a:t>
            </a:r>
            <a:r>
              <a:rPr lang="en-US" sz="1200" b="0" dirty="0"/>
              <a:t> </a:t>
            </a:r>
            <a:r>
              <a:rPr lang="en-US" sz="2200" b="0" baseline="15000" dirty="0">
                <a:latin typeface="Helvetica Neue" pitchFamily="1" charset="0"/>
              </a:rPr>
              <a:t>x</a:t>
            </a:r>
            <a:r>
              <a:rPr lang="en-US" sz="1200" b="0" dirty="0"/>
              <a:t> </a:t>
            </a:r>
            <a:r>
              <a:rPr lang="en-US" sz="2400" b="0" dirty="0"/>
              <a:t>4</a:t>
            </a:r>
            <a:r>
              <a:rPr lang="en-US" sz="1200" b="0" dirty="0"/>
              <a:t> </a:t>
            </a:r>
            <a:r>
              <a:rPr lang="en-US" sz="2200" b="0" baseline="15000" dirty="0">
                <a:latin typeface="Helvetica Neue" pitchFamily="1" charset="0"/>
              </a:rPr>
              <a:t>x</a:t>
            </a:r>
            <a:r>
              <a:rPr lang="en-US" sz="1200" b="0" dirty="0"/>
              <a:t> </a:t>
            </a:r>
            <a:r>
              <a:rPr lang="en-US" sz="2400" b="0" dirty="0"/>
              <a:t>5.</a:t>
            </a:r>
          </a:p>
          <a:p>
            <a:pPr marL="342900" indent="-342900">
              <a:lnSpc>
                <a:spcPct val="85000"/>
              </a:lnSpc>
              <a:spcAft>
                <a:spcPct val="50000"/>
              </a:spcAft>
              <a:buFontTx/>
              <a:buChar char="•"/>
            </a:pPr>
            <a:r>
              <a:rPr lang="en-US" altLang="zh-CN" sz="2400" b="0" dirty="0"/>
              <a:t>The following function definition uses a </a:t>
            </a:r>
            <a:r>
              <a:rPr lang="en-US" altLang="zh-CN" sz="2000" dirty="0">
                <a:latin typeface="Courier New" pitchFamily="1" charset="0"/>
              </a:rPr>
              <a:t>for</a:t>
            </a:r>
            <a:r>
              <a:rPr lang="en-US" altLang="zh-CN" sz="2400" b="0" dirty="0"/>
              <a:t> loop to compute the factorial function:</a:t>
            </a:r>
            <a:endParaRPr lang="en-US" altLang="zh-CN" sz="12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r>
              <a:rPr lang="en-US" altLang="zh-CN" sz="2400" b="0" dirty="0">
                <a:solidFill>
                  <a:srgbClr val="000000"/>
                </a:solidFill>
                <a:latin typeface="Times New Roman" pitchFamily="1" charset="0"/>
              </a:rPr>
              <a:t>The next slide simulates the operation of </a:t>
            </a:r>
            <a:r>
              <a:rPr lang="en-US" altLang="zh-CN" sz="2000" dirty="0">
                <a:solidFill>
                  <a:srgbClr val="000000"/>
                </a:solidFill>
                <a:latin typeface="Courier New" pitchFamily="1" charset="0"/>
              </a:rPr>
              <a:t>combinations</a:t>
            </a:r>
            <a:r>
              <a:rPr lang="en-US" altLang="zh-CN" sz="2400" b="0" dirty="0">
                <a:solidFill>
                  <a:srgbClr val="000000"/>
                </a:solidFill>
                <a:latin typeface="Times New Roman" pitchFamily="1" charset="0"/>
              </a:rPr>
              <a:t> and </a:t>
            </a:r>
            <a:r>
              <a:rPr lang="en-US" altLang="zh-CN" sz="2000" dirty="0">
                <a:solidFill>
                  <a:srgbClr val="000000"/>
                </a:solidFill>
                <a:latin typeface="Courier New" pitchFamily="1" charset="0"/>
              </a:rPr>
              <a:t>fact</a:t>
            </a:r>
            <a:r>
              <a:rPr lang="en-US" altLang="zh-CN" sz="2400" b="0" dirty="0">
                <a:solidFill>
                  <a:srgbClr val="000000"/>
                </a:solidFill>
                <a:latin typeface="Times New Roman" pitchFamily="1" charset="0"/>
              </a:rPr>
              <a:t> in the context of a simple </a:t>
            </a:r>
            <a:r>
              <a:rPr lang="en-US" altLang="zh-CN" sz="2000" dirty="0">
                <a:solidFill>
                  <a:srgbClr val="000000"/>
                </a:solidFill>
                <a:latin typeface="Courier New" pitchFamily="1" charset="0"/>
              </a:rPr>
              <a:t>main</a:t>
            </a:r>
            <a:r>
              <a:rPr lang="en-US" altLang="zh-CN" sz="2400" b="0" dirty="0">
                <a:solidFill>
                  <a:srgbClr val="000000"/>
                </a:solidFill>
                <a:latin typeface="Times New Roman" pitchFamily="1" charset="0"/>
              </a:rPr>
              <a:t> function.</a:t>
            </a:r>
          </a:p>
        </p:txBody>
      </p:sp>
      <p:sp>
        <p:nvSpPr>
          <p:cNvPr id="591879" name="Rectangle 7"/>
          <p:cNvSpPr>
            <a:spLocks noChangeArrowheads="1"/>
          </p:cNvSpPr>
          <p:nvPr/>
        </p:nvSpPr>
        <p:spPr bwMode="auto">
          <a:xfrm>
            <a:off x="1277143" y="3200400"/>
            <a:ext cx="6589713" cy="2014538"/>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sz="1800" dirty="0">
                <a:latin typeface="Courier New" pitchFamily="1" charset="0"/>
              </a:rPr>
              <a:t>int fact(int n)</a:t>
            </a:r>
            <a:r>
              <a:rPr lang="en-US" sz="1000" dirty="0">
                <a:latin typeface="Courier New" pitchFamily="1" charset="0"/>
              </a:rPr>
              <a:t> </a:t>
            </a:r>
            <a:r>
              <a:rPr lang="en-US" sz="1800" dirty="0">
                <a:latin typeface="Courier New" pitchFamily="1" charset="0"/>
              </a:rPr>
              <a:t>{</a:t>
            </a:r>
          </a:p>
          <a:p>
            <a:r>
              <a:rPr lang="en-US" sz="1800" dirty="0">
                <a:latin typeface="Courier New" pitchFamily="1" charset="0"/>
              </a:rPr>
              <a:t>   int result = 1;</a:t>
            </a:r>
          </a:p>
          <a:p>
            <a:r>
              <a:rPr lang="en-US" sz="1800" dirty="0">
                <a:latin typeface="Courier New" pitchFamily="1" charset="0"/>
              </a:rPr>
              <a:t>   for (int </a:t>
            </a:r>
            <a:r>
              <a:rPr lang="en-US" sz="1800" dirty="0" err="1">
                <a:latin typeface="Courier New" pitchFamily="1" charset="0"/>
              </a:rPr>
              <a:t>i</a:t>
            </a:r>
            <a:r>
              <a:rPr lang="en-US" sz="1800" dirty="0">
                <a:latin typeface="Courier New" pitchFamily="1" charset="0"/>
              </a:rPr>
              <a:t> = 1; </a:t>
            </a:r>
            <a:r>
              <a:rPr lang="en-US" sz="1800" dirty="0" err="1">
                <a:latin typeface="Courier New" pitchFamily="1" charset="0"/>
              </a:rPr>
              <a:t>i</a:t>
            </a:r>
            <a:r>
              <a:rPr lang="en-US" sz="1800" dirty="0">
                <a:latin typeface="Courier New" pitchFamily="1" charset="0"/>
              </a:rPr>
              <a:t> &lt;= n; </a:t>
            </a:r>
            <a:r>
              <a:rPr lang="en-US" sz="1800" dirty="0" err="1">
                <a:latin typeface="Courier New" pitchFamily="1" charset="0"/>
              </a:rPr>
              <a:t>i</a:t>
            </a:r>
            <a:r>
              <a:rPr lang="en-US" sz="1800" dirty="0">
                <a:latin typeface="Courier New" pitchFamily="1" charset="0"/>
              </a:rPr>
              <a:t>++)</a:t>
            </a:r>
            <a:r>
              <a:rPr lang="en-US" sz="1000" dirty="0">
                <a:latin typeface="Courier New" pitchFamily="1" charset="0"/>
              </a:rPr>
              <a:t> </a:t>
            </a:r>
            <a:r>
              <a:rPr lang="en-US" sz="1800" dirty="0">
                <a:latin typeface="Courier New" pitchFamily="1" charset="0"/>
              </a:rPr>
              <a:t>{</a:t>
            </a:r>
          </a:p>
          <a:p>
            <a:r>
              <a:rPr lang="en-US" sz="1800" dirty="0">
                <a:latin typeface="Courier New" pitchFamily="1" charset="0"/>
              </a:rPr>
              <a:t>      result *= </a:t>
            </a:r>
            <a:r>
              <a:rPr lang="en-US" sz="1800" dirty="0" err="1">
                <a:latin typeface="Courier New" pitchFamily="1" charset="0"/>
              </a:rPr>
              <a:t>i</a:t>
            </a:r>
            <a:r>
              <a:rPr lang="en-US" sz="1800" dirty="0">
                <a:latin typeface="Courier New" pitchFamily="1" charset="0"/>
              </a:rPr>
              <a:t>;</a:t>
            </a:r>
          </a:p>
          <a:p>
            <a:r>
              <a:rPr lang="en-US" sz="1800" dirty="0">
                <a:latin typeface="Courier New" pitchFamily="1" charset="0"/>
              </a:rPr>
              <a:t>   }</a:t>
            </a:r>
          </a:p>
          <a:p>
            <a:r>
              <a:rPr lang="en-US" sz="1800" dirty="0">
                <a:latin typeface="Courier New" pitchFamily="1" charset="0"/>
              </a:rPr>
              <a:t>   return result;</a:t>
            </a:r>
          </a:p>
          <a:p>
            <a:r>
              <a:rPr lang="en-US" sz="1800" dirty="0">
                <a:latin typeface="Courier New" pitchFamily="1"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87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18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18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a:solidFill>
                  <a:srgbClr val="FF0000"/>
                </a:solidFill>
                <a:latin typeface="Courier New" pitchFamily="1" charset="0"/>
              </a:rPr>
              <a:t>Combinations</a:t>
            </a:r>
            <a:r>
              <a:rPr lang="en-US" sz="4000" dirty="0">
                <a:solidFill>
                  <a:srgbClr val="FF0000"/>
                </a:solidFill>
              </a:rPr>
              <a:t> Program</a:t>
            </a:r>
            <a:r>
              <a:rPr lang="en-US" sz="4000" i="1" dirty="0">
                <a:solidFill>
                  <a:srgbClr val="FF0000"/>
                </a:solidFill>
              </a:rPr>
              <a:t> </a:t>
            </a:r>
            <a:endParaRPr lang="en-US" i="1" dirty="0">
              <a:solidFill>
                <a:srgbClr val="FF0000"/>
              </a:solidFill>
            </a:endParaRPr>
          </a:p>
        </p:txBody>
      </p:sp>
      <p:sp>
        <p:nvSpPr>
          <p:cNvPr id="608259" name="Text Box 3"/>
          <p:cNvSpPr txBox="1">
            <a:spLocks noChangeArrowheads="1"/>
          </p:cNvSpPr>
          <p:nvPr/>
        </p:nvSpPr>
        <p:spPr bwMode="auto">
          <a:xfrm>
            <a:off x="457200" y="3866840"/>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At this point, the program calls the </a:t>
            </a:r>
            <a:r>
              <a:rPr lang="en-US" sz="1800" dirty="0">
                <a:solidFill>
                  <a:srgbClr val="000000"/>
                </a:solidFill>
                <a:latin typeface="Courier New" pitchFamily="1" charset="0"/>
              </a:rPr>
              <a:t>combinations</a:t>
            </a:r>
            <a:r>
              <a:rPr lang="en-US" sz="2000" b="0" dirty="0">
                <a:solidFill>
                  <a:srgbClr val="000000"/>
                </a:solidFill>
                <a:latin typeface="Times New Roman" pitchFamily="1" charset="0"/>
              </a:rPr>
              <a:t> function, as follows:</a:t>
            </a:r>
          </a:p>
        </p:txBody>
      </p:sp>
      <p:sp>
        <p:nvSpPr>
          <p:cNvPr id="608260" name="Text Box 4"/>
          <p:cNvSpPr txBox="1">
            <a:spLocks noChangeArrowheads="1"/>
          </p:cNvSpPr>
          <p:nvPr/>
        </p:nvSpPr>
        <p:spPr bwMode="auto">
          <a:xfrm>
            <a:off x="457200" y="4160528"/>
            <a:ext cx="8305800" cy="366712"/>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   1.  Evaluate the arguments </a:t>
            </a:r>
            <a:r>
              <a:rPr lang="en-US" sz="1800" dirty="0" err="1">
                <a:solidFill>
                  <a:srgbClr val="000000"/>
                </a:solidFill>
                <a:latin typeface="Courier New" pitchFamily="1" charset="0"/>
              </a:rPr>
              <a:t>n</a:t>
            </a:r>
            <a:r>
              <a:rPr lang="en-US" sz="2000" b="0" dirty="0">
                <a:solidFill>
                  <a:srgbClr val="000000"/>
                </a:solidFill>
                <a:latin typeface="Times New Roman" pitchFamily="1" charset="0"/>
              </a:rPr>
              <a:t> and </a:t>
            </a:r>
            <a:r>
              <a:rPr lang="en-US" sz="1800" dirty="0" err="1">
                <a:solidFill>
                  <a:srgbClr val="000000"/>
                </a:solidFill>
                <a:latin typeface="Courier New" pitchFamily="1" charset="0"/>
              </a:rPr>
              <a:t>k</a:t>
            </a:r>
            <a:r>
              <a:rPr lang="en-US" sz="2000" b="0" dirty="0">
                <a:solidFill>
                  <a:srgbClr val="000000"/>
                </a:solidFill>
                <a:latin typeface="Times New Roman" pitchFamily="1" charset="0"/>
              </a:rPr>
              <a:t> to get the integers 5 and 2.</a:t>
            </a:r>
          </a:p>
        </p:txBody>
      </p:sp>
      <p:sp>
        <p:nvSpPr>
          <p:cNvPr id="608261" name="Text Box 5"/>
          <p:cNvSpPr txBox="1">
            <a:spLocks noChangeArrowheads="1"/>
          </p:cNvSpPr>
          <p:nvPr/>
        </p:nvSpPr>
        <p:spPr bwMode="auto">
          <a:xfrm>
            <a:off x="457200" y="4452628"/>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   2.  Create a new frame for the </a:t>
            </a:r>
            <a:r>
              <a:rPr lang="en-US" sz="1800" dirty="0">
                <a:solidFill>
                  <a:srgbClr val="000000"/>
                </a:solidFill>
                <a:latin typeface="Courier New" pitchFamily="1" charset="0"/>
              </a:rPr>
              <a:t>combinations</a:t>
            </a:r>
            <a:r>
              <a:rPr lang="en-US" sz="2000" b="0" dirty="0">
                <a:solidFill>
                  <a:srgbClr val="000000"/>
                </a:solidFill>
                <a:latin typeface="Times New Roman" pitchFamily="1" charset="0"/>
              </a:rPr>
              <a:t> function.</a:t>
            </a:r>
          </a:p>
        </p:txBody>
      </p:sp>
      <p:sp>
        <p:nvSpPr>
          <p:cNvPr id="608262" name="Text Box 6"/>
          <p:cNvSpPr txBox="1">
            <a:spLocks noChangeArrowheads="1"/>
          </p:cNvSpPr>
          <p:nvPr/>
        </p:nvSpPr>
        <p:spPr bwMode="auto">
          <a:xfrm>
            <a:off x="457200" y="4756218"/>
            <a:ext cx="8305800" cy="366712"/>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a:solidFill>
                  <a:srgbClr val="000000"/>
                </a:solidFill>
                <a:latin typeface="Times New Roman" pitchFamily="1" charset="0"/>
              </a:rPr>
              <a:t>   3.  Initialize the parameter variables </a:t>
            </a:r>
            <a:r>
              <a:rPr lang="en-US" sz="1800">
                <a:solidFill>
                  <a:srgbClr val="000000"/>
                </a:solidFill>
                <a:latin typeface="Courier New" pitchFamily="1" charset="0"/>
              </a:rPr>
              <a:t>n</a:t>
            </a:r>
            <a:r>
              <a:rPr lang="en-US" sz="2000" b="0">
                <a:solidFill>
                  <a:srgbClr val="000000"/>
                </a:solidFill>
                <a:latin typeface="Times New Roman" pitchFamily="1" charset="0"/>
              </a:rPr>
              <a:t> and </a:t>
            </a:r>
            <a:r>
              <a:rPr lang="en-US" sz="1800">
                <a:solidFill>
                  <a:srgbClr val="000000"/>
                </a:solidFill>
                <a:latin typeface="Courier New" pitchFamily="1" charset="0"/>
              </a:rPr>
              <a:t>k</a:t>
            </a:r>
            <a:r>
              <a:rPr lang="en-US" sz="2000" b="0">
                <a:solidFill>
                  <a:srgbClr val="000000"/>
                </a:solidFill>
                <a:latin typeface="Times New Roman" pitchFamily="1" charset="0"/>
              </a:rPr>
              <a:t> to the argument values.</a:t>
            </a:r>
          </a:p>
        </p:txBody>
      </p:sp>
      <p:sp>
        <p:nvSpPr>
          <p:cNvPr id="608263" name="Rectangle 7"/>
          <p:cNvSpPr>
            <a:spLocks noChangeArrowheads="1"/>
          </p:cNvSpPr>
          <p:nvPr/>
        </p:nvSpPr>
        <p:spPr bwMode="auto">
          <a:xfrm>
            <a:off x="444500" y="1028700"/>
            <a:ext cx="8032750" cy="270510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608264" name="Text Box 8"/>
          <p:cNvSpPr txBox="1">
            <a:spLocks noChangeArrowheads="1"/>
          </p:cNvSpPr>
          <p:nvPr/>
        </p:nvSpPr>
        <p:spPr bwMode="auto">
          <a:xfrm>
            <a:off x="558800" y="1092200"/>
            <a:ext cx="7962900" cy="252581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noProof="1">
                <a:solidFill>
                  <a:srgbClr val="000000"/>
                </a:solidFill>
                <a:latin typeface="Courier New" pitchFamily="1" charset="0"/>
              </a:rPr>
              <a:t>int main() {</a:t>
            </a:r>
          </a:p>
          <a:p>
            <a:pPr>
              <a:lnSpc>
                <a:spcPct val="110000"/>
              </a:lnSpc>
            </a:pPr>
            <a:r>
              <a:rPr lang="en-US" sz="1600" noProof="1">
                <a:solidFill>
                  <a:srgbClr val="000000"/>
                </a:solidFill>
                <a:latin typeface="Courier New" pitchFamily="1" charset="0"/>
              </a:rPr>
              <a:t>   int n, k;</a:t>
            </a:r>
          </a:p>
          <a:p>
            <a:pPr>
              <a:lnSpc>
                <a:spcPct val="110000"/>
              </a:lnSpc>
            </a:pPr>
            <a:r>
              <a:rPr lang="en-US" sz="1600" noProof="1">
                <a:solidFill>
                  <a:srgbClr val="000000"/>
                </a:solidFill>
                <a:latin typeface="Courier New" pitchFamily="1" charset="0"/>
              </a:rPr>
              <a:t>   cout &lt;&lt; "Enter the number of objects (n): ";</a:t>
            </a:r>
          </a:p>
          <a:p>
            <a:pPr>
              <a:lnSpc>
                <a:spcPct val="110000"/>
              </a:lnSpc>
            </a:pPr>
            <a:r>
              <a:rPr lang="en-US" sz="1600" noProof="1">
                <a:solidFill>
                  <a:srgbClr val="000000"/>
                </a:solidFill>
                <a:latin typeface="Courier New" pitchFamily="1" charset="0"/>
              </a:rPr>
              <a:t>   cin &gt;&gt; n;</a:t>
            </a:r>
          </a:p>
          <a:p>
            <a:pPr>
              <a:lnSpc>
                <a:spcPct val="110000"/>
              </a:lnSpc>
            </a:pPr>
            <a:r>
              <a:rPr lang="en-US" sz="1600" noProof="1">
                <a:solidFill>
                  <a:srgbClr val="000000"/>
                </a:solidFill>
                <a:latin typeface="Courier New" pitchFamily="1" charset="0"/>
              </a:rPr>
              <a:t>   cout &lt;&lt; "Enter the number to be chosen (k): ";</a:t>
            </a:r>
          </a:p>
          <a:p>
            <a:pPr>
              <a:lnSpc>
                <a:spcPct val="110000"/>
              </a:lnSpc>
            </a:pPr>
            <a:r>
              <a:rPr lang="en-US" sz="1600" noProof="1">
                <a:solidFill>
                  <a:srgbClr val="000000"/>
                </a:solidFill>
                <a:latin typeface="Courier New" pitchFamily="1" charset="0"/>
              </a:rPr>
              <a:t>   cin &gt;&gt; k;</a:t>
            </a:r>
          </a:p>
          <a:p>
            <a:pPr>
              <a:lnSpc>
                <a:spcPct val="110000"/>
              </a:lnSpc>
            </a:pPr>
            <a:r>
              <a:rPr lang="en-US" sz="1600" noProof="1">
                <a:solidFill>
                  <a:srgbClr val="000000"/>
                </a:solidFill>
                <a:latin typeface="Courier New" pitchFamily="1" charset="0"/>
              </a:rPr>
              <a:t>   cout &lt;&lt; "C(n, k) = " &lt;&lt; combinations(n, k) &lt;&lt; endl;</a:t>
            </a:r>
          </a:p>
          <a:p>
            <a:pPr>
              <a:lnSpc>
                <a:spcPct val="110000"/>
              </a:lnSpc>
            </a:pPr>
            <a:r>
              <a:rPr lang="en-US" sz="1600" noProof="1">
                <a:solidFill>
                  <a:srgbClr val="000000"/>
                </a:solidFill>
                <a:latin typeface="Courier New" pitchFamily="1" charset="0"/>
              </a:rPr>
              <a:t>   return 0;</a:t>
            </a:r>
          </a:p>
          <a:p>
            <a:pPr>
              <a:lnSpc>
                <a:spcPct val="110000"/>
              </a:lnSpc>
            </a:pPr>
            <a:r>
              <a:rPr lang="en-US" sz="1600" noProof="1">
                <a:solidFill>
                  <a:srgbClr val="000000"/>
                </a:solidFill>
                <a:latin typeface="Courier New" pitchFamily="1" charset="0"/>
              </a:rPr>
              <a:t>}</a:t>
            </a:r>
          </a:p>
        </p:txBody>
      </p:sp>
      <p:grpSp>
        <p:nvGrpSpPr>
          <p:cNvPr id="208" name="Group 207"/>
          <p:cNvGrpSpPr/>
          <p:nvPr/>
        </p:nvGrpSpPr>
        <p:grpSpPr>
          <a:xfrm>
            <a:off x="1844201" y="5226950"/>
            <a:ext cx="5419217" cy="1166590"/>
            <a:chOff x="1844201" y="5069715"/>
            <a:chExt cx="5419217" cy="1166590"/>
          </a:xfrm>
        </p:grpSpPr>
        <p:pic>
          <p:nvPicPr>
            <p:cNvPr id="207" name="Picture 206" descr="Console-1.75.png"/>
            <p:cNvPicPr>
              <a:picLocks noChangeAspect="1"/>
            </p:cNvPicPr>
            <p:nvPr/>
          </p:nvPicPr>
          <p:blipFill>
            <a:blip r:embed="rId3"/>
            <a:stretch>
              <a:fillRect/>
            </a:stretch>
          </p:blipFill>
          <p:spPr>
            <a:xfrm>
              <a:off x="1844201" y="5100163"/>
              <a:ext cx="5419217" cy="1136142"/>
            </a:xfrm>
            <a:prstGeom prst="rect">
              <a:avLst/>
            </a:prstGeom>
          </p:spPr>
        </p:pic>
        <p:sp>
          <p:nvSpPr>
            <p:cNvPr id="608267" name="Text Box 11"/>
            <p:cNvSpPr txBox="1">
              <a:spLocks noChangeArrowheads="1"/>
            </p:cNvSpPr>
            <p:nvPr/>
          </p:nvSpPr>
          <p:spPr bwMode="auto">
            <a:xfrm>
              <a:off x="1905000" y="5069715"/>
              <a:ext cx="5334000" cy="244475"/>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333333"/>
                  </a:solidFill>
                  <a:latin typeface="Helvetica Neue" pitchFamily="1" charset="0"/>
                </a:rPr>
                <a:t>Combinations</a:t>
              </a:r>
              <a:endParaRPr lang="en-US" sz="1000" b="0">
                <a:solidFill>
                  <a:srgbClr val="333333"/>
                </a:solidFill>
                <a:latin typeface="Charcoal CY" pitchFamily="1" charset="-52"/>
              </a:endParaRPr>
            </a:p>
          </p:txBody>
        </p:sp>
      </p:grpSp>
      <p:sp>
        <p:nvSpPr>
          <p:cNvPr id="608275" name="Text Box 19"/>
          <p:cNvSpPr txBox="1">
            <a:spLocks noChangeArrowheads="1"/>
          </p:cNvSpPr>
          <p:nvPr/>
        </p:nvSpPr>
        <p:spPr bwMode="auto">
          <a:xfrm>
            <a:off x="1885950" y="543015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rgbClr val="000000"/>
                </a:solidFill>
                <a:latin typeface="Courier New" pitchFamily="1" charset="0"/>
              </a:rPr>
              <a:t>Enter the number of objects (n):</a:t>
            </a:r>
          </a:p>
        </p:txBody>
      </p:sp>
      <p:sp>
        <p:nvSpPr>
          <p:cNvPr id="608276" name="Text Box 20"/>
          <p:cNvSpPr txBox="1">
            <a:spLocks noChangeArrowheads="1"/>
          </p:cNvSpPr>
          <p:nvPr/>
        </p:nvSpPr>
        <p:spPr bwMode="auto">
          <a:xfrm>
            <a:off x="1892300" y="5444704"/>
            <a:ext cx="51181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3333CC"/>
                </a:solidFill>
                <a:latin typeface="Courier New" pitchFamily="1" charset="0"/>
              </a:rPr>
              <a:t>                                 5</a:t>
            </a:r>
            <a:endParaRPr lang="en-US" dirty="0">
              <a:solidFill>
                <a:srgbClr val="3333CC"/>
              </a:solidFill>
              <a:latin typeface="Courier New" pitchFamily="1" charset="0"/>
            </a:endParaRPr>
          </a:p>
        </p:txBody>
      </p:sp>
      <p:sp>
        <p:nvSpPr>
          <p:cNvPr id="608277" name="Text Box 21"/>
          <p:cNvSpPr txBox="1">
            <a:spLocks noChangeArrowheads="1"/>
          </p:cNvSpPr>
          <p:nvPr/>
        </p:nvSpPr>
        <p:spPr bwMode="auto">
          <a:xfrm>
            <a:off x="1892300" y="584290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rgbClr val="000000"/>
                </a:solidFill>
                <a:latin typeface="Courier New" pitchFamily="1" charset="0"/>
              </a:rPr>
              <a:t>C(n, k) = 10</a:t>
            </a:r>
          </a:p>
        </p:txBody>
      </p:sp>
      <p:sp>
        <p:nvSpPr>
          <p:cNvPr id="608278" name="Text Box 22"/>
          <p:cNvSpPr txBox="1">
            <a:spLocks noChangeArrowheads="1"/>
          </p:cNvSpPr>
          <p:nvPr/>
        </p:nvSpPr>
        <p:spPr bwMode="auto">
          <a:xfrm>
            <a:off x="1892300" y="5639700"/>
            <a:ext cx="50292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rgbClr val="000000"/>
                </a:solidFill>
                <a:latin typeface="Courier New" pitchFamily="1" charset="0"/>
              </a:rPr>
              <a:t>Enter the number to be chosen (k):</a:t>
            </a:r>
          </a:p>
        </p:txBody>
      </p:sp>
      <p:sp>
        <p:nvSpPr>
          <p:cNvPr id="608285" name="Text Box 29"/>
          <p:cNvSpPr txBox="1">
            <a:spLocks noChangeArrowheads="1"/>
          </p:cNvSpPr>
          <p:nvPr/>
        </p:nvSpPr>
        <p:spPr bwMode="auto">
          <a:xfrm>
            <a:off x="1892300" y="5647426"/>
            <a:ext cx="51181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rgbClr val="3333CC"/>
                </a:solidFill>
                <a:latin typeface="Courier New" pitchFamily="1" charset="0"/>
              </a:rPr>
              <a:t>                                   2</a:t>
            </a:r>
          </a:p>
        </p:txBody>
      </p:sp>
      <p:sp>
        <p:nvSpPr>
          <p:cNvPr id="211" name="Rectangle 31"/>
          <p:cNvSpPr>
            <a:spLocks noChangeArrowheads="1"/>
          </p:cNvSpPr>
          <p:nvPr/>
        </p:nvSpPr>
        <p:spPr bwMode="auto">
          <a:xfrm>
            <a:off x="952501" y="1717448"/>
            <a:ext cx="5524500"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13" name="Rectangle 31"/>
          <p:cNvSpPr>
            <a:spLocks noChangeArrowheads="1"/>
          </p:cNvSpPr>
          <p:nvPr/>
        </p:nvSpPr>
        <p:spPr bwMode="auto">
          <a:xfrm>
            <a:off x="952501" y="1979919"/>
            <a:ext cx="1202268"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14" name="Rectangle 31"/>
          <p:cNvSpPr>
            <a:spLocks noChangeArrowheads="1"/>
          </p:cNvSpPr>
          <p:nvPr/>
        </p:nvSpPr>
        <p:spPr bwMode="auto">
          <a:xfrm>
            <a:off x="952501" y="2246230"/>
            <a:ext cx="5693836"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15" name="Rectangle 31"/>
          <p:cNvSpPr>
            <a:spLocks noChangeArrowheads="1"/>
          </p:cNvSpPr>
          <p:nvPr/>
        </p:nvSpPr>
        <p:spPr bwMode="auto">
          <a:xfrm>
            <a:off x="952501" y="2517168"/>
            <a:ext cx="1202268"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20" name="Rectangle 18"/>
          <p:cNvSpPr>
            <a:spLocks noChangeArrowheads="1"/>
          </p:cNvSpPr>
          <p:nvPr/>
        </p:nvSpPr>
        <p:spPr bwMode="auto">
          <a:xfrm>
            <a:off x="952501" y="2788707"/>
            <a:ext cx="6311899" cy="2619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21" name="Rectangle 30"/>
          <p:cNvSpPr>
            <a:spLocks noChangeArrowheads="1"/>
          </p:cNvSpPr>
          <p:nvPr/>
        </p:nvSpPr>
        <p:spPr bwMode="auto">
          <a:xfrm>
            <a:off x="3886200" y="2783944"/>
            <a:ext cx="2286000" cy="2698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3" name="Rectangle 31"/>
          <p:cNvSpPr>
            <a:spLocks noChangeArrowheads="1"/>
          </p:cNvSpPr>
          <p:nvPr/>
        </p:nvSpPr>
        <p:spPr bwMode="auto">
          <a:xfrm>
            <a:off x="952501" y="3056608"/>
            <a:ext cx="1202268" cy="26352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grpSp>
        <p:nvGrpSpPr>
          <p:cNvPr id="224" name="Group 12"/>
          <p:cNvGrpSpPr>
            <a:grpSpLocks/>
          </p:cNvGrpSpPr>
          <p:nvPr/>
        </p:nvGrpSpPr>
        <p:grpSpPr bwMode="auto">
          <a:xfrm>
            <a:off x="6131680" y="2984500"/>
            <a:ext cx="2209800" cy="673100"/>
            <a:chOff x="3832" y="1400"/>
            <a:chExt cx="1392" cy="424"/>
          </a:xfrm>
        </p:grpSpPr>
        <p:sp>
          <p:nvSpPr>
            <p:cNvPr id="225" name="Rectangle 13"/>
            <p:cNvSpPr>
              <a:spLocks noChangeArrowheads="1"/>
            </p:cNvSpPr>
            <p:nvPr/>
          </p:nvSpPr>
          <p:spPr bwMode="auto">
            <a:xfrm>
              <a:off x="3856" y="158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26" name="Text Box 14"/>
            <p:cNvSpPr txBox="1">
              <a:spLocks noChangeArrowheads="1"/>
            </p:cNvSpPr>
            <p:nvPr/>
          </p:nvSpPr>
          <p:spPr bwMode="auto">
            <a:xfrm>
              <a:off x="3832" y="140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227" name="Rectangle 15"/>
            <p:cNvSpPr>
              <a:spLocks noChangeArrowheads="1"/>
            </p:cNvSpPr>
            <p:nvPr/>
          </p:nvSpPr>
          <p:spPr bwMode="auto">
            <a:xfrm>
              <a:off x="4600" y="158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28" name="Text Box 16"/>
            <p:cNvSpPr txBox="1">
              <a:spLocks noChangeArrowheads="1"/>
            </p:cNvSpPr>
            <p:nvPr/>
          </p:nvSpPr>
          <p:spPr bwMode="auto">
            <a:xfrm>
              <a:off x="4576" y="1400"/>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k</a:t>
              </a:r>
            </a:p>
          </p:txBody>
        </p:sp>
      </p:grpSp>
      <p:grpSp>
        <p:nvGrpSpPr>
          <p:cNvPr id="230" name="Group 23"/>
          <p:cNvGrpSpPr>
            <a:grpSpLocks/>
          </p:cNvGrpSpPr>
          <p:nvPr/>
        </p:nvGrpSpPr>
        <p:grpSpPr bwMode="auto">
          <a:xfrm>
            <a:off x="7350880" y="3302000"/>
            <a:ext cx="979488" cy="336550"/>
            <a:chOff x="4655" y="3024"/>
            <a:chExt cx="617" cy="212"/>
          </a:xfrm>
        </p:grpSpPr>
        <p:sp>
          <p:nvSpPr>
            <p:cNvPr id="231" name="Rectangle 24"/>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32" name="Text Box 25"/>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endParaRPr lang="en-US" sz="1600" b="0" dirty="0">
                <a:solidFill>
                  <a:srgbClr val="000000"/>
                </a:solidFill>
                <a:latin typeface="Times New Roman" pitchFamily="1" charset="0"/>
              </a:endParaRPr>
            </a:p>
          </p:txBody>
        </p:sp>
      </p:grpSp>
      <p:grpSp>
        <p:nvGrpSpPr>
          <p:cNvPr id="233" name="Group 26"/>
          <p:cNvGrpSpPr>
            <a:grpSpLocks/>
          </p:cNvGrpSpPr>
          <p:nvPr/>
        </p:nvGrpSpPr>
        <p:grpSpPr bwMode="auto">
          <a:xfrm>
            <a:off x="6169780" y="3289301"/>
            <a:ext cx="979488" cy="336550"/>
            <a:chOff x="4655" y="3016"/>
            <a:chExt cx="617" cy="212"/>
          </a:xfrm>
        </p:grpSpPr>
        <p:sp>
          <p:nvSpPr>
            <p:cNvPr id="234" name="Rectangle 27"/>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35" name="Text Box 28"/>
            <p:cNvSpPr txBox="1">
              <a:spLocks noChangeArrowheads="1"/>
            </p:cNvSpPr>
            <p:nvPr/>
          </p:nvSpPr>
          <p:spPr bwMode="auto">
            <a:xfrm>
              <a:off x="4655" y="3016"/>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5</a:t>
              </a:r>
            </a:p>
          </p:txBody>
        </p:sp>
      </p:grpSp>
      <p:sp>
        <p:nvSpPr>
          <p:cNvPr id="236" name="AutoShape 17"/>
          <p:cNvSpPr>
            <a:spLocks noChangeArrowheads="1"/>
          </p:cNvSpPr>
          <p:nvPr/>
        </p:nvSpPr>
        <p:spPr bwMode="auto">
          <a:xfrm>
            <a:off x="4453163" y="3208798"/>
            <a:ext cx="679450" cy="312737"/>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dirty="0">
                <a:solidFill>
                  <a:srgbClr val="000000"/>
                </a:solidFill>
                <a:latin typeface="Times New Roman" pitchFamily="1" charset="0"/>
              </a:rPr>
              <a:t>10</a:t>
            </a:r>
          </a:p>
        </p:txBody>
      </p:sp>
      <p:sp>
        <p:nvSpPr>
          <p:cNvPr id="240" name="Text Box 25"/>
          <p:cNvSpPr txBox="1">
            <a:spLocks noChangeArrowheads="1"/>
          </p:cNvSpPr>
          <p:nvPr/>
        </p:nvSpPr>
        <p:spPr bwMode="auto">
          <a:xfrm>
            <a:off x="7338785" y="3277505"/>
            <a:ext cx="979488" cy="3365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a:t>
            </a:r>
          </a:p>
        </p:txBody>
      </p:sp>
      <p:grpSp>
        <p:nvGrpSpPr>
          <p:cNvPr id="249" name="Group 35"/>
          <p:cNvGrpSpPr>
            <a:grpSpLocks/>
          </p:cNvGrpSpPr>
          <p:nvPr/>
        </p:nvGrpSpPr>
        <p:grpSpPr bwMode="auto">
          <a:xfrm>
            <a:off x="571500" y="1435100"/>
            <a:ext cx="8077200" cy="2374901"/>
            <a:chOff x="360" y="904"/>
            <a:chExt cx="5088" cy="1496"/>
          </a:xfrm>
        </p:grpSpPr>
        <p:sp>
          <p:nvSpPr>
            <p:cNvPr id="250" name="Rectangle 36"/>
            <p:cNvSpPr>
              <a:spLocks noChangeArrowheads="1"/>
            </p:cNvSpPr>
            <p:nvPr/>
          </p:nvSpPr>
          <p:spPr bwMode="auto">
            <a:xfrm>
              <a:off x="360" y="904"/>
              <a:ext cx="5060" cy="149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51" name="Text Box 37"/>
            <p:cNvSpPr txBox="1">
              <a:spLocks noChangeArrowheads="1"/>
            </p:cNvSpPr>
            <p:nvPr/>
          </p:nvSpPr>
          <p:spPr bwMode="auto">
            <a:xfrm>
              <a:off x="432" y="920"/>
              <a:ext cx="5016" cy="565"/>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pitchFamily="1" charset="0"/>
                </a:rPr>
                <a:t>int combinations(int n, int k) { </a:t>
              </a:r>
            </a:p>
            <a:p>
              <a:pPr>
                <a:lnSpc>
                  <a:spcPct val="110000"/>
                </a:lnSpc>
              </a:pPr>
              <a:r>
                <a:rPr sz="1600" noProof="1">
                  <a:solidFill>
                    <a:srgbClr val="000000"/>
                  </a:solidFill>
                  <a:latin typeface="Courier New" pitchFamily="1" charset="0"/>
                </a:rPr>
                <a:t>   return </a:t>
              </a:r>
              <a:r>
                <a:rPr lang="en-US" sz="1600" noProof="1">
                  <a:solidFill>
                    <a:srgbClr val="000000"/>
                  </a:solidFill>
                  <a:latin typeface="Courier New" pitchFamily="1" charset="0"/>
                </a:rPr>
                <a:t>fact</a:t>
              </a:r>
              <a:r>
                <a:rPr sz="1600" noProof="1">
                  <a:solidFill>
                    <a:srgbClr val="000000"/>
                  </a:solidFill>
                  <a:latin typeface="Courier New" pitchFamily="1" charset="0"/>
                </a:rPr>
                <a:t>(n) / (</a:t>
              </a:r>
              <a:r>
                <a:rPr sz="1000" noProof="1">
                  <a:solidFill>
                    <a:srgbClr val="000000"/>
                  </a:solidFill>
                  <a:latin typeface="Courier New" pitchFamily="1" charset="0"/>
                </a:rPr>
                <a:t> </a:t>
              </a:r>
              <a:r>
                <a:rPr lang="en-US" sz="1600" noProof="1">
                  <a:solidFill>
                    <a:srgbClr val="000000"/>
                  </a:solidFill>
                  <a:latin typeface="Courier New" pitchFamily="1" charset="0"/>
                </a:rPr>
                <a:t>fact</a:t>
              </a:r>
              <a:r>
                <a:rPr sz="1600" noProof="1">
                  <a:solidFill>
                    <a:srgbClr val="000000"/>
                  </a:solidFill>
                  <a:latin typeface="Courier New" pitchFamily="1" charset="0"/>
                </a:rPr>
                <a:t>(k) * </a:t>
              </a:r>
              <a:r>
                <a:rPr lang="en-US" sz="1600" noProof="1">
                  <a:solidFill>
                    <a:srgbClr val="000000"/>
                  </a:solidFill>
                  <a:latin typeface="Courier New" pitchFamily="1" charset="0"/>
                </a:rPr>
                <a:t>fact</a:t>
              </a:r>
              <a:r>
                <a:rPr sz="1600" noProof="1">
                  <a:solidFill>
                    <a:srgbClr val="000000"/>
                  </a:solidFill>
                  <a:latin typeface="Courier New" pitchFamily="1" charset="0"/>
                </a:rPr>
                <a:t>(n - k)</a:t>
              </a:r>
              <a:r>
                <a:rPr sz="1000" noProof="1">
                  <a:solidFill>
                    <a:srgbClr val="000000"/>
                  </a:solidFill>
                  <a:latin typeface="Courier New" pitchFamily="1" charset="0"/>
                </a:rPr>
                <a:t> </a:t>
              </a:r>
              <a:r>
                <a:rPr sz="1600" noProof="1">
                  <a:solidFill>
                    <a:srgbClr val="000000"/>
                  </a:solidFill>
                  <a:latin typeface="Courier New" pitchFamily="1" charset="0"/>
                </a:rPr>
                <a:t>);</a:t>
              </a:r>
            </a:p>
            <a:p>
              <a:pPr>
                <a:lnSpc>
                  <a:spcPct val="110000"/>
                </a:lnSpc>
              </a:pPr>
              <a:r>
                <a:rPr sz="1600" noProof="1">
                  <a:solidFill>
                    <a:srgbClr val="000000"/>
                  </a:solidFill>
                  <a:latin typeface="Courier New" pitchFamily="1" charset="0"/>
                </a:rPr>
                <a:t>}</a:t>
              </a:r>
            </a:p>
          </p:txBody>
        </p:sp>
        <p:grpSp>
          <p:nvGrpSpPr>
            <p:cNvPr id="252" name="Group 38"/>
            <p:cNvGrpSpPr>
              <a:grpSpLocks/>
            </p:cNvGrpSpPr>
            <p:nvPr/>
          </p:nvGrpSpPr>
          <p:grpSpPr bwMode="auto">
            <a:xfrm>
              <a:off x="3912" y="1844"/>
              <a:ext cx="1392" cy="434"/>
              <a:chOff x="3832" y="1580"/>
              <a:chExt cx="1392" cy="434"/>
            </a:xfrm>
          </p:grpSpPr>
          <p:sp>
            <p:nvSpPr>
              <p:cNvPr id="253" name="Rectangle 39"/>
              <p:cNvSpPr>
                <a:spLocks noChangeArrowheads="1"/>
              </p:cNvSpPr>
              <p:nvPr/>
            </p:nvSpPr>
            <p:spPr bwMode="auto">
              <a:xfrm>
                <a:off x="3856" y="177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54" name="Text Box 40"/>
              <p:cNvSpPr txBox="1">
                <a:spLocks noChangeArrowheads="1"/>
              </p:cNvSpPr>
              <p:nvPr/>
            </p:nvSpPr>
            <p:spPr bwMode="auto">
              <a:xfrm>
                <a:off x="3832" y="1580"/>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255" name="Rectangle 41"/>
              <p:cNvSpPr>
                <a:spLocks noChangeArrowheads="1"/>
              </p:cNvSpPr>
              <p:nvPr/>
            </p:nvSpPr>
            <p:spPr bwMode="auto">
              <a:xfrm>
                <a:off x="4600" y="1774"/>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56" name="Text Box 42"/>
              <p:cNvSpPr txBox="1">
                <a:spLocks noChangeArrowheads="1"/>
              </p:cNvSpPr>
              <p:nvPr/>
            </p:nvSpPr>
            <p:spPr bwMode="auto">
              <a:xfrm>
                <a:off x="4576" y="1583"/>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k</a:t>
                </a:r>
              </a:p>
            </p:txBody>
          </p:sp>
        </p:grpSp>
      </p:grpSp>
      <p:grpSp>
        <p:nvGrpSpPr>
          <p:cNvPr id="257" name="Group 43"/>
          <p:cNvGrpSpPr>
            <a:grpSpLocks/>
          </p:cNvGrpSpPr>
          <p:nvPr/>
        </p:nvGrpSpPr>
        <p:grpSpPr bwMode="auto">
          <a:xfrm>
            <a:off x="6248400" y="3249380"/>
            <a:ext cx="2160588" cy="336550"/>
            <a:chOff x="3936" y="1864"/>
            <a:chExt cx="1361" cy="212"/>
          </a:xfrm>
        </p:grpSpPr>
        <p:grpSp>
          <p:nvGrpSpPr>
            <p:cNvPr id="258" name="Group 44"/>
            <p:cNvGrpSpPr>
              <a:grpSpLocks/>
            </p:cNvGrpSpPr>
            <p:nvPr/>
          </p:nvGrpSpPr>
          <p:grpSpPr bwMode="auto">
            <a:xfrm>
              <a:off x="4680" y="1864"/>
              <a:ext cx="617" cy="212"/>
              <a:chOff x="4655" y="3024"/>
              <a:chExt cx="617" cy="212"/>
            </a:xfrm>
          </p:grpSpPr>
          <p:sp>
            <p:nvSpPr>
              <p:cNvPr id="262" name="Rectangle 45"/>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3" name="Text Box 46"/>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a:t>
                </a:r>
              </a:p>
            </p:txBody>
          </p:sp>
        </p:grpSp>
        <p:grpSp>
          <p:nvGrpSpPr>
            <p:cNvPr id="259" name="Group 47"/>
            <p:cNvGrpSpPr>
              <a:grpSpLocks/>
            </p:cNvGrpSpPr>
            <p:nvPr/>
          </p:nvGrpSpPr>
          <p:grpSpPr bwMode="auto">
            <a:xfrm>
              <a:off x="3936" y="1864"/>
              <a:ext cx="617" cy="212"/>
              <a:chOff x="4655" y="3024"/>
              <a:chExt cx="617" cy="212"/>
            </a:xfrm>
          </p:grpSpPr>
          <p:sp>
            <p:nvSpPr>
              <p:cNvPr id="260" name="Rectangle 4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1" name="Text Box 4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5</a:t>
                </a:r>
              </a:p>
            </p:txBody>
          </p:sp>
        </p:grpSp>
      </p:grpSp>
      <p:sp>
        <p:nvSpPr>
          <p:cNvPr id="264" name="Rectangle 50"/>
          <p:cNvSpPr>
            <a:spLocks noChangeArrowheads="1"/>
          </p:cNvSpPr>
          <p:nvPr/>
        </p:nvSpPr>
        <p:spPr bwMode="auto">
          <a:xfrm>
            <a:off x="1079500" y="1806953"/>
            <a:ext cx="5243286" cy="2555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5" name="Rectangle 51"/>
          <p:cNvSpPr>
            <a:spLocks noChangeArrowheads="1"/>
          </p:cNvSpPr>
          <p:nvPr/>
        </p:nvSpPr>
        <p:spPr bwMode="auto">
          <a:xfrm>
            <a:off x="1933574" y="1806953"/>
            <a:ext cx="951140" cy="2619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6" name="Rectangle 52"/>
          <p:cNvSpPr>
            <a:spLocks noChangeArrowheads="1"/>
          </p:cNvSpPr>
          <p:nvPr/>
        </p:nvSpPr>
        <p:spPr bwMode="auto">
          <a:xfrm>
            <a:off x="3365500" y="1806953"/>
            <a:ext cx="921940" cy="2619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7" name="Rectangle 53"/>
          <p:cNvSpPr>
            <a:spLocks noChangeArrowheads="1"/>
          </p:cNvSpPr>
          <p:nvPr/>
        </p:nvSpPr>
        <p:spPr bwMode="auto">
          <a:xfrm>
            <a:off x="4591968" y="1806953"/>
            <a:ext cx="1413320" cy="2619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68" name="AutoShape 54"/>
          <p:cNvSpPr>
            <a:spLocks noChangeArrowheads="1"/>
          </p:cNvSpPr>
          <p:nvPr/>
        </p:nvSpPr>
        <p:spPr bwMode="auto">
          <a:xfrm>
            <a:off x="2082812" y="2221290"/>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dirty="0">
                <a:solidFill>
                  <a:srgbClr val="000000"/>
                </a:solidFill>
                <a:latin typeface="Times New Roman" pitchFamily="1" charset="0"/>
              </a:rPr>
              <a:t>120</a:t>
            </a:r>
          </a:p>
        </p:txBody>
      </p:sp>
      <p:sp>
        <p:nvSpPr>
          <p:cNvPr id="269" name="AutoShape 55"/>
          <p:cNvSpPr>
            <a:spLocks noChangeArrowheads="1"/>
          </p:cNvSpPr>
          <p:nvPr/>
        </p:nvSpPr>
        <p:spPr bwMode="auto">
          <a:xfrm>
            <a:off x="3493450" y="2221290"/>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dirty="0">
                <a:solidFill>
                  <a:srgbClr val="000000"/>
                </a:solidFill>
                <a:latin typeface="Times New Roman" pitchFamily="1" charset="0"/>
              </a:rPr>
              <a:t>2</a:t>
            </a:r>
          </a:p>
        </p:txBody>
      </p:sp>
      <p:sp>
        <p:nvSpPr>
          <p:cNvPr id="270" name="AutoShape 56"/>
          <p:cNvSpPr>
            <a:spLocks noChangeArrowheads="1"/>
          </p:cNvSpPr>
          <p:nvPr/>
        </p:nvSpPr>
        <p:spPr bwMode="auto">
          <a:xfrm>
            <a:off x="4950357" y="2221290"/>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1600" b="0">
                <a:solidFill>
                  <a:srgbClr val="000000"/>
                </a:solidFill>
                <a:latin typeface="Times New Roman" pitchFamily="1" charset="0"/>
              </a:rPr>
              <a:t>6</a:t>
            </a:r>
          </a:p>
        </p:txBody>
      </p:sp>
      <p:sp>
        <p:nvSpPr>
          <p:cNvPr id="271" name="Text Box 57"/>
          <p:cNvSpPr txBox="1">
            <a:spLocks noChangeArrowheads="1"/>
          </p:cNvSpPr>
          <p:nvPr/>
        </p:nvSpPr>
        <p:spPr bwMode="auto">
          <a:xfrm>
            <a:off x="596900" y="3886195"/>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 program now calls the </a:t>
            </a:r>
            <a:r>
              <a:rPr lang="en-US" sz="1800" dirty="0">
                <a:solidFill>
                  <a:srgbClr val="000000"/>
                </a:solidFill>
                <a:latin typeface="Courier New" pitchFamily="1" charset="0"/>
              </a:rPr>
              <a:t>fact</a:t>
            </a:r>
            <a:r>
              <a:rPr lang="en-US" sz="2000" b="0" dirty="0">
                <a:solidFill>
                  <a:srgbClr val="000000"/>
                </a:solidFill>
                <a:latin typeface="Times New Roman" pitchFamily="1" charset="0"/>
              </a:rPr>
              <a:t> function, applying the same process.</a:t>
            </a:r>
          </a:p>
        </p:txBody>
      </p:sp>
      <p:sp>
        <p:nvSpPr>
          <p:cNvPr id="272" name="Text Box 58"/>
          <p:cNvSpPr txBox="1">
            <a:spLocks noChangeArrowheads="1"/>
          </p:cNvSpPr>
          <p:nvPr/>
        </p:nvSpPr>
        <p:spPr bwMode="auto">
          <a:xfrm>
            <a:off x="762000" y="4173349"/>
            <a:ext cx="78486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 </a:t>
            </a:r>
            <a:r>
              <a:rPr lang="en-US" sz="1800" dirty="0">
                <a:solidFill>
                  <a:srgbClr val="000000"/>
                </a:solidFill>
                <a:latin typeface="Courier New" pitchFamily="1" charset="0"/>
              </a:rPr>
              <a:t>fact</a:t>
            </a:r>
            <a:r>
              <a:rPr lang="en-US" sz="2000" b="0" dirty="0">
                <a:solidFill>
                  <a:srgbClr val="000000"/>
                </a:solidFill>
                <a:latin typeface="Times New Roman" pitchFamily="1" charset="0"/>
              </a:rPr>
              <a:t> function returns the value 120 to its caller.</a:t>
            </a:r>
          </a:p>
        </p:txBody>
      </p:sp>
      <p:sp>
        <p:nvSpPr>
          <p:cNvPr id="273" name="Text Box 59"/>
          <p:cNvSpPr txBox="1">
            <a:spLocks noChangeArrowheads="1"/>
          </p:cNvSpPr>
          <p:nvPr/>
        </p:nvSpPr>
        <p:spPr bwMode="auto">
          <a:xfrm>
            <a:off x="596900" y="3872667"/>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 program makes another call to </a:t>
            </a:r>
            <a:r>
              <a:rPr lang="en-US" sz="1800" dirty="0">
                <a:solidFill>
                  <a:srgbClr val="000000"/>
                </a:solidFill>
                <a:latin typeface="Courier New" pitchFamily="1" charset="0"/>
              </a:rPr>
              <a:t>fact</a:t>
            </a:r>
            <a:r>
              <a:rPr lang="en-US" sz="2000" b="0" dirty="0">
                <a:solidFill>
                  <a:srgbClr val="000000"/>
                </a:solidFill>
                <a:latin typeface="Times New Roman" pitchFamily="1" charset="0"/>
              </a:rPr>
              <a:t>, with </a:t>
            </a:r>
            <a:r>
              <a:rPr lang="en-US" sz="1800" dirty="0" err="1">
                <a:solidFill>
                  <a:srgbClr val="000000"/>
                </a:solidFill>
                <a:latin typeface="Courier New" pitchFamily="1" charset="0"/>
              </a:rPr>
              <a:t>k</a:t>
            </a:r>
            <a:r>
              <a:rPr lang="en-US" sz="2000" b="0" dirty="0">
                <a:solidFill>
                  <a:srgbClr val="000000"/>
                </a:solidFill>
                <a:latin typeface="Times New Roman" pitchFamily="1" charset="0"/>
              </a:rPr>
              <a:t> as its argument.</a:t>
            </a:r>
          </a:p>
        </p:txBody>
      </p:sp>
      <p:sp>
        <p:nvSpPr>
          <p:cNvPr id="274" name="Text Box 60"/>
          <p:cNvSpPr txBox="1">
            <a:spLocks noChangeArrowheads="1"/>
          </p:cNvSpPr>
          <p:nvPr/>
        </p:nvSpPr>
        <p:spPr bwMode="auto">
          <a:xfrm>
            <a:off x="762000" y="4155920"/>
            <a:ext cx="78486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This call to </a:t>
            </a:r>
            <a:r>
              <a:rPr lang="en-US" sz="1800" dirty="0">
                <a:solidFill>
                  <a:srgbClr val="000000"/>
                </a:solidFill>
                <a:latin typeface="Courier New" pitchFamily="1" charset="0"/>
              </a:rPr>
              <a:t>fact</a:t>
            </a:r>
            <a:r>
              <a:rPr lang="en-US" sz="2000" b="0" dirty="0">
                <a:solidFill>
                  <a:srgbClr val="000000"/>
                </a:solidFill>
                <a:latin typeface="Times New Roman" pitchFamily="1" charset="0"/>
              </a:rPr>
              <a:t> returns the value 2.</a:t>
            </a:r>
          </a:p>
        </p:txBody>
      </p:sp>
      <p:sp>
        <p:nvSpPr>
          <p:cNvPr id="275" name="Text Box 61"/>
          <p:cNvSpPr txBox="1">
            <a:spLocks noChangeArrowheads="1"/>
          </p:cNvSpPr>
          <p:nvPr/>
        </p:nvSpPr>
        <p:spPr bwMode="auto">
          <a:xfrm>
            <a:off x="596900" y="3874100"/>
            <a:ext cx="83058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 program calls </a:t>
            </a:r>
            <a:r>
              <a:rPr lang="en-US" sz="1800" dirty="0">
                <a:solidFill>
                  <a:srgbClr val="000000"/>
                </a:solidFill>
                <a:latin typeface="Courier New" pitchFamily="1" charset="0"/>
              </a:rPr>
              <a:t>fact</a:t>
            </a:r>
            <a:r>
              <a:rPr lang="en-US" sz="2000" b="0" dirty="0">
                <a:solidFill>
                  <a:srgbClr val="000000"/>
                </a:solidFill>
                <a:latin typeface="Times New Roman" pitchFamily="1" charset="0"/>
              </a:rPr>
              <a:t> yet again with </a:t>
            </a:r>
            <a:r>
              <a:rPr lang="en-US" sz="1800" dirty="0" err="1">
                <a:solidFill>
                  <a:srgbClr val="000000"/>
                </a:solidFill>
                <a:latin typeface="Courier New" pitchFamily="1" charset="0"/>
              </a:rPr>
              <a:t>n</a:t>
            </a:r>
            <a:r>
              <a:rPr lang="en-US" sz="2000" b="0" dirty="0">
                <a:solidFill>
                  <a:srgbClr val="000000"/>
                </a:solidFill>
                <a:latin typeface="Times New Roman" pitchFamily="1" charset="0"/>
              </a:rPr>
              <a:t> </a:t>
            </a:r>
            <a:r>
              <a:rPr lang="en-US" sz="1800" dirty="0">
                <a:solidFill>
                  <a:srgbClr val="000000"/>
                </a:solidFill>
                <a:latin typeface="Courier New" pitchFamily="1" charset="0"/>
              </a:rPr>
              <a:t>-</a:t>
            </a:r>
            <a:r>
              <a:rPr lang="en-US" sz="2000" b="0" dirty="0">
                <a:solidFill>
                  <a:srgbClr val="000000"/>
                </a:solidFill>
                <a:latin typeface="Times New Roman" pitchFamily="1" charset="0"/>
              </a:rPr>
              <a:t> </a:t>
            </a:r>
            <a:r>
              <a:rPr lang="en-US" sz="1800" dirty="0" err="1">
                <a:solidFill>
                  <a:srgbClr val="000000"/>
                </a:solidFill>
                <a:latin typeface="Courier New" pitchFamily="1" charset="0"/>
              </a:rPr>
              <a:t>k</a:t>
            </a:r>
            <a:r>
              <a:rPr lang="en-US" sz="2000" b="0" dirty="0">
                <a:solidFill>
                  <a:srgbClr val="000000"/>
                </a:solidFill>
                <a:latin typeface="Times New Roman" pitchFamily="1" charset="0"/>
              </a:rPr>
              <a:t> as its argument.</a:t>
            </a:r>
          </a:p>
        </p:txBody>
      </p:sp>
      <p:sp>
        <p:nvSpPr>
          <p:cNvPr id="276" name="Text Box 62"/>
          <p:cNvSpPr txBox="1">
            <a:spLocks noChangeArrowheads="1"/>
          </p:cNvSpPr>
          <p:nvPr/>
        </p:nvSpPr>
        <p:spPr bwMode="auto">
          <a:xfrm>
            <a:off x="762000" y="4155920"/>
            <a:ext cx="7848600" cy="374461"/>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000" b="0" dirty="0">
                <a:solidFill>
                  <a:srgbClr val="000000"/>
                </a:solidFill>
                <a:latin typeface="Times New Roman" pitchFamily="1" charset="0"/>
              </a:rPr>
              <a:t>The final call to </a:t>
            </a:r>
            <a:r>
              <a:rPr lang="en-US" sz="1800" dirty="0">
                <a:solidFill>
                  <a:srgbClr val="000000"/>
                </a:solidFill>
                <a:latin typeface="Courier New" pitchFamily="1" charset="0"/>
              </a:rPr>
              <a:t>fact</a:t>
            </a:r>
            <a:r>
              <a:rPr lang="en-US" sz="2000" b="0" dirty="0">
                <a:solidFill>
                  <a:srgbClr val="000000"/>
                </a:solidFill>
                <a:latin typeface="Times New Roman" pitchFamily="1" charset="0"/>
              </a:rPr>
              <a:t> returns the value 6.</a:t>
            </a:r>
          </a:p>
        </p:txBody>
      </p:sp>
      <p:grpSp>
        <p:nvGrpSpPr>
          <p:cNvPr id="277" name="Group 64"/>
          <p:cNvGrpSpPr>
            <a:grpSpLocks/>
          </p:cNvGrpSpPr>
          <p:nvPr/>
        </p:nvGrpSpPr>
        <p:grpSpPr bwMode="auto">
          <a:xfrm>
            <a:off x="685800" y="1803400"/>
            <a:ext cx="8077200" cy="2095500"/>
            <a:chOff x="280" y="648"/>
            <a:chExt cx="5088" cy="1320"/>
          </a:xfrm>
        </p:grpSpPr>
        <p:sp>
          <p:nvSpPr>
            <p:cNvPr id="278" name="Rectangle 65"/>
            <p:cNvSpPr>
              <a:spLocks noChangeArrowheads="1"/>
            </p:cNvSpPr>
            <p:nvPr/>
          </p:nvSpPr>
          <p:spPr bwMode="auto">
            <a:xfrm>
              <a:off x="280" y="648"/>
              <a:ext cx="5060" cy="132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79" name="Text Box 66"/>
            <p:cNvSpPr txBox="1">
              <a:spLocks noChangeArrowheads="1"/>
            </p:cNvSpPr>
            <p:nvPr/>
          </p:nvSpPr>
          <p:spPr bwMode="auto">
            <a:xfrm>
              <a:off x="352" y="664"/>
              <a:ext cx="5016" cy="1241"/>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pitchFamily="1" charset="0"/>
                </a:rPr>
                <a:t>int fact(int n)</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int result = 1;</a:t>
              </a:r>
            </a:p>
            <a:p>
              <a:pPr>
                <a:lnSpc>
                  <a:spcPct val="110000"/>
                </a:lnSpc>
              </a:pPr>
              <a:r>
                <a:rPr lang="en-US" sz="1600" dirty="0">
                  <a:solidFill>
                    <a:srgbClr val="000000"/>
                  </a:solidFill>
                  <a:latin typeface="Courier New" pitchFamily="1" charset="0"/>
                </a:rPr>
                <a:t>   for ( int </a:t>
              </a:r>
              <a:r>
                <a:rPr lang="en-US" sz="1600" dirty="0" err="1">
                  <a:solidFill>
                    <a:srgbClr val="000000"/>
                  </a:solidFill>
                  <a:latin typeface="Courier New" pitchFamily="1" charset="0"/>
                </a:rPr>
                <a:t>i</a:t>
              </a:r>
              <a:r>
                <a:rPr lang="en-US" sz="1600" dirty="0">
                  <a:solidFill>
                    <a:srgbClr val="000000"/>
                  </a:solidFill>
                  <a:latin typeface="Courier New" pitchFamily="1" charset="0"/>
                </a:rPr>
                <a:t> = 1 ; </a:t>
              </a:r>
              <a:r>
                <a:rPr lang="en-US" sz="1600" dirty="0" err="1">
                  <a:solidFill>
                    <a:srgbClr val="000000"/>
                  </a:solidFill>
                  <a:latin typeface="Courier New" pitchFamily="1" charset="0"/>
                </a:rPr>
                <a:t>i</a:t>
              </a:r>
              <a:r>
                <a:rPr lang="en-US" sz="1600" dirty="0">
                  <a:solidFill>
                    <a:srgbClr val="000000"/>
                  </a:solidFill>
                  <a:latin typeface="Courier New" pitchFamily="1" charset="0"/>
                </a:rPr>
                <a:t> &lt;= n ; </a:t>
              </a:r>
              <a:r>
                <a:rPr lang="en-US" sz="1600" dirty="0" err="1">
                  <a:solidFill>
                    <a:srgbClr val="000000"/>
                  </a:solidFill>
                  <a:latin typeface="Courier New" pitchFamily="1" charset="0"/>
                </a:rPr>
                <a:t>i</a:t>
              </a:r>
              <a:r>
                <a:rPr lang="en-US" sz="1600" dirty="0">
                  <a:solidFill>
                    <a:srgbClr val="000000"/>
                  </a:solidFill>
                  <a:latin typeface="Courier New" pitchFamily="1" charset="0"/>
                </a:rPr>
                <a:t>++ )</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result *= </a:t>
              </a:r>
              <a:r>
                <a:rPr lang="en-US" sz="1600" dirty="0" err="1">
                  <a:solidFill>
                    <a:srgbClr val="000000"/>
                  </a:solidFill>
                  <a:latin typeface="Courier New" pitchFamily="1" charset="0"/>
                </a:rPr>
                <a:t>i</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a:t>
              </a:r>
            </a:p>
            <a:p>
              <a:pPr>
                <a:lnSpc>
                  <a:spcPct val="110000"/>
                </a:lnSpc>
              </a:pPr>
              <a:r>
                <a:rPr lang="en-US" sz="1600" dirty="0">
                  <a:solidFill>
                    <a:srgbClr val="000000"/>
                  </a:solidFill>
                  <a:latin typeface="Courier New" pitchFamily="1" charset="0"/>
                </a:rPr>
                <a:t>   return result;</a:t>
              </a:r>
            </a:p>
            <a:p>
              <a:pPr>
                <a:lnSpc>
                  <a:spcPct val="110000"/>
                </a:lnSpc>
              </a:pPr>
              <a:r>
                <a:rPr lang="en-US" sz="1600" dirty="0">
                  <a:solidFill>
                    <a:srgbClr val="000000"/>
                  </a:solidFill>
                  <a:latin typeface="Courier New" pitchFamily="1" charset="0"/>
                </a:rPr>
                <a:t>}</a:t>
              </a:r>
              <a:endParaRPr sz="1600" noProof="1">
                <a:solidFill>
                  <a:srgbClr val="000000"/>
                </a:solidFill>
                <a:latin typeface="Courier New" pitchFamily="1" charset="0"/>
              </a:endParaRPr>
            </a:p>
          </p:txBody>
        </p:sp>
        <p:sp>
          <p:nvSpPr>
            <p:cNvPr id="280" name="Rectangle 67"/>
            <p:cNvSpPr>
              <a:spLocks noChangeArrowheads="1"/>
            </p:cNvSpPr>
            <p:nvPr/>
          </p:nvSpPr>
          <p:spPr bwMode="auto">
            <a:xfrm>
              <a:off x="3048"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81" name="Text Box 68"/>
            <p:cNvSpPr txBox="1">
              <a:spLocks noChangeArrowheads="1"/>
            </p:cNvSpPr>
            <p:nvPr/>
          </p:nvSpPr>
          <p:spPr bwMode="auto">
            <a:xfrm>
              <a:off x="3024" y="1448"/>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282" name="Rectangle 69"/>
            <p:cNvSpPr>
              <a:spLocks noChangeArrowheads="1"/>
            </p:cNvSpPr>
            <p:nvPr/>
          </p:nvSpPr>
          <p:spPr bwMode="auto">
            <a:xfrm>
              <a:off x="3792"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83" name="Text Box 70"/>
            <p:cNvSpPr txBox="1">
              <a:spLocks noChangeArrowheads="1"/>
            </p:cNvSpPr>
            <p:nvPr/>
          </p:nvSpPr>
          <p:spPr bwMode="auto">
            <a:xfrm>
              <a:off x="3768"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result</a:t>
              </a:r>
            </a:p>
          </p:txBody>
        </p:sp>
        <p:grpSp>
          <p:nvGrpSpPr>
            <p:cNvPr id="284" name="Group 71"/>
            <p:cNvGrpSpPr>
              <a:grpSpLocks/>
            </p:cNvGrpSpPr>
            <p:nvPr/>
          </p:nvGrpSpPr>
          <p:grpSpPr bwMode="auto">
            <a:xfrm>
              <a:off x="3048" y="1648"/>
              <a:ext cx="617" cy="212"/>
              <a:chOff x="4655" y="3024"/>
              <a:chExt cx="617" cy="212"/>
            </a:xfrm>
          </p:grpSpPr>
          <p:sp>
            <p:nvSpPr>
              <p:cNvPr id="287" name="Rectangle 72"/>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88" name="Text Box 73"/>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5</a:t>
                </a:r>
              </a:p>
            </p:txBody>
          </p:sp>
        </p:grpSp>
        <p:sp>
          <p:nvSpPr>
            <p:cNvPr id="285" name="Rectangle 74"/>
            <p:cNvSpPr>
              <a:spLocks noChangeArrowheads="1"/>
            </p:cNvSpPr>
            <p:nvPr/>
          </p:nvSpPr>
          <p:spPr bwMode="auto">
            <a:xfrm>
              <a:off x="4536"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86" name="Text Box 75"/>
            <p:cNvSpPr txBox="1">
              <a:spLocks noChangeArrowheads="1"/>
            </p:cNvSpPr>
            <p:nvPr/>
          </p:nvSpPr>
          <p:spPr bwMode="auto">
            <a:xfrm>
              <a:off x="4512"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i</a:t>
              </a:r>
            </a:p>
          </p:txBody>
        </p:sp>
      </p:grpSp>
      <p:grpSp>
        <p:nvGrpSpPr>
          <p:cNvPr id="289" name="Group 76"/>
          <p:cNvGrpSpPr>
            <a:grpSpLocks/>
          </p:cNvGrpSpPr>
          <p:nvPr/>
        </p:nvGrpSpPr>
        <p:grpSpPr bwMode="auto">
          <a:xfrm>
            <a:off x="6259513" y="3390900"/>
            <a:ext cx="979487" cy="336550"/>
            <a:chOff x="3792" y="1648"/>
            <a:chExt cx="617" cy="212"/>
          </a:xfrm>
        </p:grpSpPr>
        <p:sp>
          <p:nvSpPr>
            <p:cNvPr id="290" name="Rectangle 77"/>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91" name="Text Box 78"/>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292" name="Group 79"/>
          <p:cNvGrpSpPr>
            <a:grpSpLocks/>
          </p:cNvGrpSpPr>
          <p:nvPr/>
        </p:nvGrpSpPr>
        <p:grpSpPr bwMode="auto">
          <a:xfrm>
            <a:off x="7440613" y="3390900"/>
            <a:ext cx="979487" cy="336550"/>
            <a:chOff x="4536" y="1648"/>
            <a:chExt cx="617" cy="212"/>
          </a:xfrm>
        </p:grpSpPr>
        <p:sp>
          <p:nvSpPr>
            <p:cNvPr id="293" name="Rectangle 80"/>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94" name="Text Box 81"/>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295" name="Group 82"/>
          <p:cNvGrpSpPr>
            <a:grpSpLocks/>
          </p:cNvGrpSpPr>
          <p:nvPr/>
        </p:nvGrpSpPr>
        <p:grpSpPr bwMode="auto">
          <a:xfrm>
            <a:off x="6257925" y="3390900"/>
            <a:ext cx="979488" cy="336550"/>
            <a:chOff x="3792" y="1648"/>
            <a:chExt cx="617" cy="212"/>
          </a:xfrm>
        </p:grpSpPr>
        <p:sp>
          <p:nvSpPr>
            <p:cNvPr id="296" name="Rectangle 83"/>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297" name="Text Box 84"/>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a:t>
              </a:r>
            </a:p>
          </p:txBody>
        </p:sp>
      </p:grpSp>
      <p:grpSp>
        <p:nvGrpSpPr>
          <p:cNvPr id="298" name="Group 85"/>
          <p:cNvGrpSpPr>
            <a:grpSpLocks/>
          </p:cNvGrpSpPr>
          <p:nvPr/>
        </p:nvGrpSpPr>
        <p:grpSpPr bwMode="auto">
          <a:xfrm>
            <a:off x="7439025" y="3390900"/>
            <a:ext cx="979488" cy="336550"/>
            <a:chOff x="4536" y="1648"/>
            <a:chExt cx="617" cy="212"/>
          </a:xfrm>
        </p:grpSpPr>
        <p:sp>
          <p:nvSpPr>
            <p:cNvPr id="299" name="Rectangle 86"/>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00" name="Text Box 87"/>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a:t>
              </a:r>
            </a:p>
          </p:txBody>
        </p:sp>
      </p:grpSp>
      <p:grpSp>
        <p:nvGrpSpPr>
          <p:cNvPr id="301" name="Group 88"/>
          <p:cNvGrpSpPr>
            <a:grpSpLocks/>
          </p:cNvGrpSpPr>
          <p:nvPr/>
        </p:nvGrpSpPr>
        <p:grpSpPr bwMode="auto">
          <a:xfrm>
            <a:off x="6256338" y="3390900"/>
            <a:ext cx="979487" cy="336550"/>
            <a:chOff x="3792" y="1648"/>
            <a:chExt cx="617" cy="212"/>
          </a:xfrm>
        </p:grpSpPr>
        <p:sp>
          <p:nvSpPr>
            <p:cNvPr id="302" name="Rectangle 89"/>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03" name="Text Box 90"/>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6</a:t>
              </a:r>
            </a:p>
          </p:txBody>
        </p:sp>
      </p:grpSp>
      <p:grpSp>
        <p:nvGrpSpPr>
          <p:cNvPr id="304" name="Group 91"/>
          <p:cNvGrpSpPr>
            <a:grpSpLocks/>
          </p:cNvGrpSpPr>
          <p:nvPr/>
        </p:nvGrpSpPr>
        <p:grpSpPr bwMode="auto">
          <a:xfrm>
            <a:off x="7437438" y="3390900"/>
            <a:ext cx="979487" cy="336550"/>
            <a:chOff x="4536" y="1648"/>
            <a:chExt cx="617" cy="212"/>
          </a:xfrm>
        </p:grpSpPr>
        <p:sp>
          <p:nvSpPr>
            <p:cNvPr id="305" name="Rectangle 92"/>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06" name="Text Box 93"/>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3</a:t>
              </a:r>
            </a:p>
          </p:txBody>
        </p:sp>
      </p:grpSp>
      <p:grpSp>
        <p:nvGrpSpPr>
          <p:cNvPr id="307" name="Group 94"/>
          <p:cNvGrpSpPr>
            <a:grpSpLocks/>
          </p:cNvGrpSpPr>
          <p:nvPr/>
        </p:nvGrpSpPr>
        <p:grpSpPr bwMode="auto">
          <a:xfrm>
            <a:off x="6254750" y="3390900"/>
            <a:ext cx="979488" cy="336550"/>
            <a:chOff x="3792" y="1648"/>
            <a:chExt cx="617" cy="212"/>
          </a:xfrm>
        </p:grpSpPr>
        <p:sp>
          <p:nvSpPr>
            <p:cNvPr id="308" name="Rectangle 95"/>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09" name="Text Box 96"/>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24</a:t>
              </a:r>
            </a:p>
          </p:txBody>
        </p:sp>
      </p:grpSp>
      <p:grpSp>
        <p:nvGrpSpPr>
          <p:cNvPr id="310" name="Group 97"/>
          <p:cNvGrpSpPr>
            <a:grpSpLocks/>
          </p:cNvGrpSpPr>
          <p:nvPr/>
        </p:nvGrpSpPr>
        <p:grpSpPr bwMode="auto">
          <a:xfrm>
            <a:off x="7435850" y="3390900"/>
            <a:ext cx="979488" cy="336550"/>
            <a:chOff x="4536" y="1648"/>
            <a:chExt cx="617" cy="212"/>
          </a:xfrm>
        </p:grpSpPr>
        <p:sp>
          <p:nvSpPr>
            <p:cNvPr id="311" name="Rectangle 98"/>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12" name="Text Box 99"/>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4</a:t>
              </a:r>
            </a:p>
          </p:txBody>
        </p:sp>
      </p:grpSp>
      <p:grpSp>
        <p:nvGrpSpPr>
          <p:cNvPr id="313" name="Group 100"/>
          <p:cNvGrpSpPr>
            <a:grpSpLocks/>
          </p:cNvGrpSpPr>
          <p:nvPr/>
        </p:nvGrpSpPr>
        <p:grpSpPr bwMode="auto">
          <a:xfrm>
            <a:off x="6253163" y="3390900"/>
            <a:ext cx="979487" cy="336550"/>
            <a:chOff x="3792" y="1648"/>
            <a:chExt cx="617" cy="212"/>
          </a:xfrm>
        </p:grpSpPr>
        <p:sp>
          <p:nvSpPr>
            <p:cNvPr id="314" name="Rectangle 101"/>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15" name="Text Box 102"/>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120</a:t>
              </a:r>
            </a:p>
          </p:txBody>
        </p:sp>
      </p:grpSp>
      <p:grpSp>
        <p:nvGrpSpPr>
          <p:cNvPr id="316" name="Group 103"/>
          <p:cNvGrpSpPr>
            <a:grpSpLocks/>
          </p:cNvGrpSpPr>
          <p:nvPr/>
        </p:nvGrpSpPr>
        <p:grpSpPr bwMode="auto">
          <a:xfrm>
            <a:off x="7434263" y="3390900"/>
            <a:ext cx="979487" cy="336550"/>
            <a:chOff x="4536" y="1648"/>
            <a:chExt cx="617" cy="212"/>
          </a:xfrm>
        </p:grpSpPr>
        <p:sp>
          <p:nvSpPr>
            <p:cNvPr id="317" name="Rectangle 104"/>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18" name="Text Box 105"/>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dirty="0">
                  <a:solidFill>
                    <a:srgbClr val="000000"/>
                  </a:solidFill>
                  <a:latin typeface="Times New Roman" pitchFamily="1" charset="0"/>
                </a:rPr>
                <a:t>5</a:t>
              </a:r>
            </a:p>
          </p:txBody>
        </p:sp>
      </p:grpSp>
      <p:grpSp>
        <p:nvGrpSpPr>
          <p:cNvPr id="319" name="Group 106"/>
          <p:cNvGrpSpPr>
            <a:grpSpLocks/>
          </p:cNvGrpSpPr>
          <p:nvPr/>
        </p:nvGrpSpPr>
        <p:grpSpPr bwMode="auto">
          <a:xfrm>
            <a:off x="7446963" y="3390900"/>
            <a:ext cx="979487" cy="336550"/>
            <a:chOff x="4536" y="1648"/>
            <a:chExt cx="617" cy="212"/>
          </a:xfrm>
        </p:grpSpPr>
        <p:sp>
          <p:nvSpPr>
            <p:cNvPr id="320" name="Rectangle 107"/>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1" name="Text Box 108"/>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6</a:t>
              </a:r>
            </a:p>
          </p:txBody>
        </p:sp>
      </p:grpSp>
      <p:sp>
        <p:nvSpPr>
          <p:cNvPr id="322" name="Rectangle 109"/>
          <p:cNvSpPr>
            <a:spLocks noChangeArrowheads="1"/>
          </p:cNvSpPr>
          <p:nvPr/>
        </p:nvSpPr>
        <p:spPr bwMode="auto">
          <a:xfrm>
            <a:off x="1155700" y="2183190"/>
            <a:ext cx="2017713" cy="2555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3" name="Rectangle 110"/>
          <p:cNvSpPr>
            <a:spLocks noChangeArrowheads="1"/>
          </p:cNvSpPr>
          <p:nvPr/>
        </p:nvSpPr>
        <p:spPr bwMode="auto">
          <a:xfrm>
            <a:off x="1155700" y="2448303"/>
            <a:ext cx="4322763"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4" name="Rectangle 111"/>
          <p:cNvSpPr>
            <a:spLocks noChangeArrowheads="1"/>
          </p:cNvSpPr>
          <p:nvPr/>
        </p:nvSpPr>
        <p:spPr bwMode="auto">
          <a:xfrm>
            <a:off x="1935163" y="2448303"/>
            <a:ext cx="12160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5" name="Rectangle 112"/>
          <p:cNvSpPr>
            <a:spLocks noChangeArrowheads="1"/>
          </p:cNvSpPr>
          <p:nvPr/>
        </p:nvSpPr>
        <p:spPr bwMode="auto">
          <a:xfrm>
            <a:off x="3406775" y="2448303"/>
            <a:ext cx="8731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6" name="Rectangle 113"/>
          <p:cNvSpPr>
            <a:spLocks noChangeArrowheads="1"/>
          </p:cNvSpPr>
          <p:nvPr/>
        </p:nvSpPr>
        <p:spPr bwMode="auto">
          <a:xfrm>
            <a:off x="4498975" y="2448303"/>
            <a:ext cx="503238"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7" name="Rectangle 114"/>
          <p:cNvSpPr>
            <a:spLocks noChangeArrowheads="1"/>
          </p:cNvSpPr>
          <p:nvPr/>
        </p:nvSpPr>
        <p:spPr bwMode="auto">
          <a:xfrm>
            <a:off x="1536700" y="2703890"/>
            <a:ext cx="1606550"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28" name="Rectangle 115"/>
          <p:cNvSpPr>
            <a:spLocks noChangeArrowheads="1"/>
          </p:cNvSpPr>
          <p:nvPr/>
        </p:nvSpPr>
        <p:spPr bwMode="auto">
          <a:xfrm>
            <a:off x="1155700" y="3249990"/>
            <a:ext cx="1908175"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grpSp>
        <p:nvGrpSpPr>
          <p:cNvPr id="329" name="Group 116"/>
          <p:cNvGrpSpPr>
            <a:grpSpLocks/>
          </p:cNvGrpSpPr>
          <p:nvPr/>
        </p:nvGrpSpPr>
        <p:grpSpPr bwMode="auto">
          <a:xfrm>
            <a:off x="685800" y="1803400"/>
            <a:ext cx="8077200" cy="2095500"/>
            <a:chOff x="280" y="648"/>
            <a:chExt cx="5088" cy="1320"/>
          </a:xfrm>
        </p:grpSpPr>
        <p:sp>
          <p:nvSpPr>
            <p:cNvPr id="330" name="Rectangle 117"/>
            <p:cNvSpPr>
              <a:spLocks noChangeArrowheads="1"/>
            </p:cNvSpPr>
            <p:nvPr/>
          </p:nvSpPr>
          <p:spPr bwMode="auto">
            <a:xfrm>
              <a:off x="280" y="648"/>
              <a:ext cx="5060" cy="132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31" name="Text Box 118"/>
            <p:cNvSpPr txBox="1">
              <a:spLocks noChangeArrowheads="1"/>
            </p:cNvSpPr>
            <p:nvPr/>
          </p:nvSpPr>
          <p:spPr bwMode="auto">
            <a:xfrm>
              <a:off x="352" y="664"/>
              <a:ext cx="5016" cy="1241"/>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pitchFamily="1" charset="0"/>
                </a:rPr>
                <a:t>int fact(int n)</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int result = 1;</a:t>
              </a:r>
            </a:p>
            <a:p>
              <a:pPr>
                <a:lnSpc>
                  <a:spcPct val="110000"/>
                </a:lnSpc>
              </a:pPr>
              <a:r>
                <a:rPr lang="en-US" sz="1600" dirty="0">
                  <a:solidFill>
                    <a:srgbClr val="000000"/>
                  </a:solidFill>
                  <a:latin typeface="Courier New" pitchFamily="1" charset="0"/>
                </a:rPr>
                <a:t>   for ( int </a:t>
              </a:r>
              <a:r>
                <a:rPr lang="en-US" sz="1600" dirty="0" err="1">
                  <a:solidFill>
                    <a:srgbClr val="000000"/>
                  </a:solidFill>
                  <a:latin typeface="Courier New" pitchFamily="1" charset="0"/>
                </a:rPr>
                <a:t>i</a:t>
              </a:r>
              <a:r>
                <a:rPr lang="en-US" sz="1600" dirty="0">
                  <a:solidFill>
                    <a:srgbClr val="000000"/>
                  </a:solidFill>
                  <a:latin typeface="Courier New" pitchFamily="1" charset="0"/>
                </a:rPr>
                <a:t> = 1 ; </a:t>
              </a:r>
              <a:r>
                <a:rPr lang="en-US" sz="1600" dirty="0" err="1">
                  <a:solidFill>
                    <a:srgbClr val="000000"/>
                  </a:solidFill>
                  <a:latin typeface="Courier New" pitchFamily="1" charset="0"/>
                </a:rPr>
                <a:t>i</a:t>
              </a:r>
              <a:r>
                <a:rPr lang="en-US" sz="1600" dirty="0">
                  <a:solidFill>
                    <a:srgbClr val="000000"/>
                  </a:solidFill>
                  <a:latin typeface="Courier New" pitchFamily="1" charset="0"/>
                </a:rPr>
                <a:t> &lt;= n ; </a:t>
              </a:r>
              <a:r>
                <a:rPr lang="en-US" sz="1600" dirty="0" err="1">
                  <a:solidFill>
                    <a:srgbClr val="000000"/>
                  </a:solidFill>
                  <a:latin typeface="Courier New" pitchFamily="1" charset="0"/>
                </a:rPr>
                <a:t>i</a:t>
              </a:r>
              <a:r>
                <a:rPr lang="en-US" sz="1600" dirty="0">
                  <a:solidFill>
                    <a:srgbClr val="000000"/>
                  </a:solidFill>
                  <a:latin typeface="Courier New" pitchFamily="1" charset="0"/>
                </a:rPr>
                <a:t>++ )</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result *= </a:t>
              </a:r>
              <a:r>
                <a:rPr lang="en-US" sz="1600" dirty="0" err="1">
                  <a:solidFill>
                    <a:srgbClr val="000000"/>
                  </a:solidFill>
                  <a:latin typeface="Courier New" pitchFamily="1" charset="0"/>
                </a:rPr>
                <a:t>i</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a:t>
              </a:r>
            </a:p>
            <a:p>
              <a:pPr>
                <a:lnSpc>
                  <a:spcPct val="110000"/>
                </a:lnSpc>
              </a:pPr>
              <a:r>
                <a:rPr lang="en-US" sz="1600" dirty="0">
                  <a:solidFill>
                    <a:srgbClr val="000000"/>
                  </a:solidFill>
                  <a:latin typeface="Courier New" pitchFamily="1" charset="0"/>
                </a:rPr>
                <a:t>   return result;</a:t>
              </a:r>
            </a:p>
            <a:p>
              <a:pPr>
                <a:lnSpc>
                  <a:spcPct val="110000"/>
                </a:lnSpc>
              </a:pPr>
              <a:r>
                <a:rPr lang="en-US" sz="1600" dirty="0">
                  <a:solidFill>
                    <a:srgbClr val="000000"/>
                  </a:solidFill>
                  <a:latin typeface="Courier New" pitchFamily="1" charset="0"/>
                </a:rPr>
                <a:t>}</a:t>
              </a:r>
              <a:endParaRPr sz="1600" noProof="1">
                <a:solidFill>
                  <a:srgbClr val="000000"/>
                </a:solidFill>
                <a:latin typeface="Courier New" pitchFamily="1" charset="0"/>
              </a:endParaRPr>
            </a:p>
          </p:txBody>
        </p:sp>
        <p:sp>
          <p:nvSpPr>
            <p:cNvPr id="332" name="Rectangle 119"/>
            <p:cNvSpPr>
              <a:spLocks noChangeArrowheads="1"/>
            </p:cNvSpPr>
            <p:nvPr/>
          </p:nvSpPr>
          <p:spPr bwMode="auto">
            <a:xfrm>
              <a:off x="3048"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33" name="Text Box 120"/>
            <p:cNvSpPr txBox="1">
              <a:spLocks noChangeArrowheads="1"/>
            </p:cNvSpPr>
            <p:nvPr/>
          </p:nvSpPr>
          <p:spPr bwMode="auto">
            <a:xfrm>
              <a:off x="3024" y="1448"/>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334" name="Rectangle 121"/>
            <p:cNvSpPr>
              <a:spLocks noChangeArrowheads="1"/>
            </p:cNvSpPr>
            <p:nvPr/>
          </p:nvSpPr>
          <p:spPr bwMode="auto">
            <a:xfrm>
              <a:off x="3792"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35" name="Text Box 122"/>
            <p:cNvSpPr txBox="1">
              <a:spLocks noChangeArrowheads="1"/>
            </p:cNvSpPr>
            <p:nvPr/>
          </p:nvSpPr>
          <p:spPr bwMode="auto">
            <a:xfrm>
              <a:off x="3768"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result</a:t>
              </a:r>
            </a:p>
          </p:txBody>
        </p:sp>
        <p:grpSp>
          <p:nvGrpSpPr>
            <p:cNvPr id="336" name="Group 123"/>
            <p:cNvGrpSpPr>
              <a:grpSpLocks/>
            </p:cNvGrpSpPr>
            <p:nvPr/>
          </p:nvGrpSpPr>
          <p:grpSpPr bwMode="auto">
            <a:xfrm>
              <a:off x="3048" y="1648"/>
              <a:ext cx="617" cy="212"/>
              <a:chOff x="4655" y="3024"/>
              <a:chExt cx="617" cy="212"/>
            </a:xfrm>
          </p:grpSpPr>
          <p:sp>
            <p:nvSpPr>
              <p:cNvPr id="339" name="Rectangle 124"/>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40" name="Text Box 125"/>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sp>
          <p:nvSpPr>
            <p:cNvPr id="337" name="Rectangle 126"/>
            <p:cNvSpPr>
              <a:spLocks noChangeArrowheads="1"/>
            </p:cNvSpPr>
            <p:nvPr/>
          </p:nvSpPr>
          <p:spPr bwMode="auto">
            <a:xfrm>
              <a:off x="4536"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38" name="Text Box 127"/>
            <p:cNvSpPr txBox="1">
              <a:spLocks noChangeArrowheads="1"/>
            </p:cNvSpPr>
            <p:nvPr/>
          </p:nvSpPr>
          <p:spPr bwMode="auto">
            <a:xfrm>
              <a:off x="4512"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i</a:t>
              </a:r>
            </a:p>
          </p:txBody>
        </p:sp>
      </p:grpSp>
      <p:grpSp>
        <p:nvGrpSpPr>
          <p:cNvPr id="341" name="Group 128"/>
          <p:cNvGrpSpPr>
            <a:grpSpLocks/>
          </p:cNvGrpSpPr>
          <p:nvPr/>
        </p:nvGrpSpPr>
        <p:grpSpPr bwMode="auto">
          <a:xfrm>
            <a:off x="6259513" y="3390900"/>
            <a:ext cx="979487" cy="336550"/>
            <a:chOff x="3792" y="1648"/>
            <a:chExt cx="617" cy="212"/>
          </a:xfrm>
        </p:grpSpPr>
        <p:sp>
          <p:nvSpPr>
            <p:cNvPr id="342" name="Rectangle 129"/>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43" name="Text Box 130"/>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344" name="Group 131"/>
          <p:cNvGrpSpPr>
            <a:grpSpLocks/>
          </p:cNvGrpSpPr>
          <p:nvPr/>
        </p:nvGrpSpPr>
        <p:grpSpPr bwMode="auto">
          <a:xfrm>
            <a:off x="7440613" y="3390900"/>
            <a:ext cx="979487" cy="336550"/>
            <a:chOff x="4536" y="1648"/>
            <a:chExt cx="617" cy="212"/>
          </a:xfrm>
        </p:grpSpPr>
        <p:sp>
          <p:nvSpPr>
            <p:cNvPr id="345" name="Rectangle 132"/>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46" name="Text Box 133"/>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347" name="Group 134"/>
          <p:cNvGrpSpPr>
            <a:grpSpLocks/>
          </p:cNvGrpSpPr>
          <p:nvPr/>
        </p:nvGrpSpPr>
        <p:grpSpPr bwMode="auto">
          <a:xfrm>
            <a:off x="6257925" y="3390900"/>
            <a:ext cx="979488" cy="336550"/>
            <a:chOff x="3792" y="1648"/>
            <a:chExt cx="617" cy="212"/>
          </a:xfrm>
        </p:grpSpPr>
        <p:sp>
          <p:nvSpPr>
            <p:cNvPr id="348" name="Rectangle 135"/>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49" name="Text Box 136"/>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grpSp>
        <p:nvGrpSpPr>
          <p:cNvPr id="350" name="Group 137"/>
          <p:cNvGrpSpPr>
            <a:grpSpLocks/>
          </p:cNvGrpSpPr>
          <p:nvPr/>
        </p:nvGrpSpPr>
        <p:grpSpPr bwMode="auto">
          <a:xfrm>
            <a:off x="7439025" y="3390900"/>
            <a:ext cx="979488" cy="336550"/>
            <a:chOff x="4536" y="1648"/>
            <a:chExt cx="617" cy="212"/>
          </a:xfrm>
        </p:grpSpPr>
        <p:sp>
          <p:nvSpPr>
            <p:cNvPr id="351" name="Rectangle 138"/>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2" name="Text Box 139"/>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grpSp>
        <p:nvGrpSpPr>
          <p:cNvPr id="353" name="Group 140"/>
          <p:cNvGrpSpPr>
            <a:grpSpLocks/>
          </p:cNvGrpSpPr>
          <p:nvPr/>
        </p:nvGrpSpPr>
        <p:grpSpPr bwMode="auto">
          <a:xfrm>
            <a:off x="7437438" y="3390900"/>
            <a:ext cx="979487" cy="336550"/>
            <a:chOff x="4536" y="1648"/>
            <a:chExt cx="617" cy="212"/>
          </a:xfrm>
        </p:grpSpPr>
        <p:sp>
          <p:nvSpPr>
            <p:cNvPr id="354" name="Rectangle 141"/>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5" name="Text Box 142"/>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3</a:t>
              </a:r>
            </a:p>
          </p:txBody>
        </p:sp>
      </p:grpSp>
      <p:sp>
        <p:nvSpPr>
          <p:cNvPr id="356" name="Rectangle 143"/>
          <p:cNvSpPr>
            <a:spLocks noChangeArrowheads="1"/>
          </p:cNvSpPr>
          <p:nvPr/>
        </p:nvSpPr>
        <p:spPr bwMode="auto">
          <a:xfrm>
            <a:off x="1155700" y="2183190"/>
            <a:ext cx="2017713" cy="2555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7" name="Rectangle 144"/>
          <p:cNvSpPr>
            <a:spLocks noChangeArrowheads="1"/>
          </p:cNvSpPr>
          <p:nvPr/>
        </p:nvSpPr>
        <p:spPr bwMode="auto">
          <a:xfrm>
            <a:off x="1155700" y="2448303"/>
            <a:ext cx="4322763"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8" name="Rectangle 145"/>
          <p:cNvSpPr>
            <a:spLocks noChangeArrowheads="1"/>
          </p:cNvSpPr>
          <p:nvPr/>
        </p:nvSpPr>
        <p:spPr bwMode="auto">
          <a:xfrm>
            <a:off x="1935163" y="2448303"/>
            <a:ext cx="12160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59" name="Rectangle 146"/>
          <p:cNvSpPr>
            <a:spLocks noChangeArrowheads="1"/>
          </p:cNvSpPr>
          <p:nvPr/>
        </p:nvSpPr>
        <p:spPr bwMode="auto">
          <a:xfrm>
            <a:off x="3406775" y="2448303"/>
            <a:ext cx="8731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0" name="Rectangle 147"/>
          <p:cNvSpPr>
            <a:spLocks noChangeArrowheads="1"/>
          </p:cNvSpPr>
          <p:nvPr/>
        </p:nvSpPr>
        <p:spPr bwMode="auto">
          <a:xfrm>
            <a:off x="4498975" y="2448303"/>
            <a:ext cx="503238"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1" name="Rectangle 148"/>
          <p:cNvSpPr>
            <a:spLocks noChangeArrowheads="1"/>
          </p:cNvSpPr>
          <p:nvPr/>
        </p:nvSpPr>
        <p:spPr bwMode="auto">
          <a:xfrm>
            <a:off x="1536700" y="2703890"/>
            <a:ext cx="1606550"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2" name="Rectangle 149"/>
          <p:cNvSpPr>
            <a:spLocks noChangeArrowheads="1"/>
          </p:cNvSpPr>
          <p:nvPr/>
        </p:nvSpPr>
        <p:spPr bwMode="auto">
          <a:xfrm>
            <a:off x="1155700" y="3249990"/>
            <a:ext cx="1908175"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grpSp>
        <p:nvGrpSpPr>
          <p:cNvPr id="363" name="Group 150"/>
          <p:cNvGrpSpPr>
            <a:grpSpLocks/>
          </p:cNvGrpSpPr>
          <p:nvPr/>
        </p:nvGrpSpPr>
        <p:grpSpPr bwMode="auto">
          <a:xfrm>
            <a:off x="685800" y="1803400"/>
            <a:ext cx="8077200" cy="2095500"/>
            <a:chOff x="280" y="648"/>
            <a:chExt cx="5088" cy="1320"/>
          </a:xfrm>
        </p:grpSpPr>
        <p:sp>
          <p:nvSpPr>
            <p:cNvPr id="364" name="Rectangle 151"/>
            <p:cNvSpPr>
              <a:spLocks noChangeArrowheads="1"/>
            </p:cNvSpPr>
            <p:nvPr/>
          </p:nvSpPr>
          <p:spPr bwMode="auto">
            <a:xfrm>
              <a:off x="280" y="648"/>
              <a:ext cx="5060" cy="132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5" name="Text Box 152"/>
            <p:cNvSpPr txBox="1">
              <a:spLocks noChangeArrowheads="1"/>
            </p:cNvSpPr>
            <p:nvPr/>
          </p:nvSpPr>
          <p:spPr bwMode="auto">
            <a:xfrm>
              <a:off x="352" y="664"/>
              <a:ext cx="5016" cy="1241"/>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dirty="0">
                  <a:solidFill>
                    <a:srgbClr val="000000"/>
                  </a:solidFill>
                  <a:latin typeface="Courier New" pitchFamily="1" charset="0"/>
                </a:rPr>
                <a:t>int fact(int n)</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int result = 1;</a:t>
              </a:r>
            </a:p>
            <a:p>
              <a:pPr>
                <a:lnSpc>
                  <a:spcPct val="110000"/>
                </a:lnSpc>
              </a:pPr>
              <a:r>
                <a:rPr lang="en-US" sz="1600" dirty="0">
                  <a:solidFill>
                    <a:srgbClr val="000000"/>
                  </a:solidFill>
                  <a:latin typeface="Courier New" pitchFamily="1" charset="0"/>
                </a:rPr>
                <a:t>   for ( int </a:t>
              </a:r>
              <a:r>
                <a:rPr lang="en-US" sz="1600" dirty="0" err="1">
                  <a:solidFill>
                    <a:srgbClr val="000000"/>
                  </a:solidFill>
                  <a:latin typeface="Courier New" pitchFamily="1" charset="0"/>
                </a:rPr>
                <a:t>i</a:t>
              </a:r>
              <a:r>
                <a:rPr lang="en-US" sz="1600" dirty="0">
                  <a:solidFill>
                    <a:srgbClr val="000000"/>
                  </a:solidFill>
                  <a:latin typeface="Courier New" pitchFamily="1" charset="0"/>
                </a:rPr>
                <a:t> = 1 ; </a:t>
              </a:r>
              <a:r>
                <a:rPr lang="en-US" sz="1600" dirty="0" err="1">
                  <a:solidFill>
                    <a:srgbClr val="000000"/>
                  </a:solidFill>
                  <a:latin typeface="Courier New" pitchFamily="1" charset="0"/>
                </a:rPr>
                <a:t>i</a:t>
              </a:r>
              <a:r>
                <a:rPr lang="en-US" sz="1600" dirty="0">
                  <a:solidFill>
                    <a:srgbClr val="000000"/>
                  </a:solidFill>
                  <a:latin typeface="Courier New" pitchFamily="1" charset="0"/>
                </a:rPr>
                <a:t> &lt;= n ; </a:t>
              </a:r>
              <a:r>
                <a:rPr lang="en-US" sz="1600" dirty="0" err="1">
                  <a:solidFill>
                    <a:srgbClr val="000000"/>
                  </a:solidFill>
                  <a:latin typeface="Courier New" pitchFamily="1" charset="0"/>
                </a:rPr>
                <a:t>i</a:t>
              </a:r>
              <a:r>
                <a:rPr lang="en-US" sz="1600" dirty="0">
                  <a:solidFill>
                    <a:srgbClr val="000000"/>
                  </a:solidFill>
                  <a:latin typeface="Courier New" pitchFamily="1" charset="0"/>
                </a:rPr>
                <a:t>++ )</a:t>
              </a:r>
              <a:r>
                <a:rPr lang="en-US" sz="1000" dirty="0">
                  <a:solidFill>
                    <a:srgbClr val="000000"/>
                  </a:solidFill>
                  <a:latin typeface="Courier New" pitchFamily="1" charset="0"/>
                </a:rPr>
                <a:t> </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result *= </a:t>
              </a:r>
              <a:r>
                <a:rPr lang="en-US" sz="1600" dirty="0" err="1">
                  <a:solidFill>
                    <a:srgbClr val="000000"/>
                  </a:solidFill>
                  <a:latin typeface="Courier New" pitchFamily="1" charset="0"/>
                </a:rPr>
                <a:t>i</a:t>
              </a:r>
              <a:r>
                <a:rPr lang="en-US" sz="1600" dirty="0">
                  <a:solidFill>
                    <a:srgbClr val="000000"/>
                  </a:solidFill>
                  <a:latin typeface="Courier New" pitchFamily="1" charset="0"/>
                </a:rPr>
                <a:t>;</a:t>
              </a:r>
            </a:p>
            <a:p>
              <a:pPr>
                <a:lnSpc>
                  <a:spcPct val="110000"/>
                </a:lnSpc>
              </a:pPr>
              <a:r>
                <a:rPr lang="en-US" sz="1600" dirty="0">
                  <a:solidFill>
                    <a:srgbClr val="000000"/>
                  </a:solidFill>
                  <a:latin typeface="Courier New" pitchFamily="1" charset="0"/>
                </a:rPr>
                <a:t>   }</a:t>
              </a:r>
            </a:p>
            <a:p>
              <a:pPr>
                <a:lnSpc>
                  <a:spcPct val="110000"/>
                </a:lnSpc>
              </a:pPr>
              <a:r>
                <a:rPr lang="en-US" sz="1600" dirty="0">
                  <a:solidFill>
                    <a:srgbClr val="000000"/>
                  </a:solidFill>
                  <a:latin typeface="Courier New" pitchFamily="1" charset="0"/>
                </a:rPr>
                <a:t>   return result;</a:t>
              </a:r>
            </a:p>
            <a:p>
              <a:pPr>
                <a:lnSpc>
                  <a:spcPct val="110000"/>
                </a:lnSpc>
              </a:pPr>
              <a:r>
                <a:rPr lang="en-US" sz="1600" dirty="0">
                  <a:solidFill>
                    <a:srgbClr val="000000"/>
                  </a:solidFill>
                  <a:latin typeface="Courier New" pitchFamily="1" charset="0"/>
                </a:rPr>
                <a:t>}</a:t>
              </a:r>
              <a:endParaRPr sz="1600" noProof="1">
                <a:solidFill>
                  <a:srgbClr val="000000"/>
                </a:solidFill>
                <a:latin typeface="Courier New" pitchFamily="1" charset="0"/>
              </a:endParaRPr>
            </a:p>
          </p:txBody>
        </p:sp>
        <p:sp>
          <p:nvSpPr>
            <p:cNvPr id="366" name="Rectangle 153"/>
            <p:cNvSpPr>
              <a:spLocks noChangeArrowheads="1"/>
            </p:cNvSpPr>
            <p:nvPr/>
          </p:nvSpPr>
          <p:spPr bwMode="auto">
            <a:xfrm>
              <a:off x="3048"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7" name="Text Box 154"/>
            <p:cNvSpPr txBox="1">
              <a:spLocks noChangeArrowheads="1"/>
            </p:cNvSpPr>
            <p:nvPr/>
          </p:nvSpPr>
          <p:spPr bwMode="auto">
            <a:xfrm>
              <a:off x="3024" y="1448"/>
              <a:ext cx="67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n</a:t>
              </a:r>
            </a:p>
          </p:txBody>
        </p:sp>
        <p:sp>
          <p:nvSpPr>
            <p:cNvPr id="368" name="Rectangle 155"/>
            <p:cNvSpPr>
              <a:spLocks noChangeArrowheads="1"/>
            </p:cNvSpPr>
            <p:nvPr/>
          </p:nvSpPr>
          <p:spPr bwMode="auto">
            <a:xfrm>
              <a:off x="3792"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69" name="Text Box 156"/>
            <p:cNvSpPr txBox="1">
              <a:spLocks noChangeArrowheads="1"/>
            </p:cNvSpPr>
            <p:nvPr/>
          </p:nvSpPr>
          <p:spPr bwMode="auto">
            <a:xfrm>
              <a:off x="3768"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result</a:t>
              </a:r>
            </a:p>
          </p:txBody>
        </p:sp>
        <p:grpSp>
          <p:nvGrpSpPr>
            <p:cNvPr id="370" name="Group 157"/>
            <p:cNvGrpSpPr>
              <a:grpSpLocks/>
            </p:cNvGrpSpPr>
            <p:nvPr/>
          </p:nvGrpSpPr>
          <p:grpSpPr bwMode="auto">
            <a:xfrm>
              <a:off x="3048" y="1648"/>
              <a:ext cx="617" cy="212"/>
              <a:chOff x="4655" y="3024"/>
              <a:chExt cx="617" cy="212"/>
            </a:xfrm>
          </p:grpSpPr>
          <p:sp>
            <p:nvSpPr>
              <p:cNvPr id="373" name="Rectangle 15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74" name="Text Box 15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3</a:t>
                </a:r>
              </a:p>
            </p:txBody>
          </p:sp>
        </p:grpSp>
        <p:sp>
          <p:nvSpPr>
            <p:cNvPr id="371" name="Rectangle 160"/>
            <p:cNvSpPr>
              <a:spLocks noChangeArrowheads="1"/>
            </p:cNvSpPr>
            <p:nvPr/>
          </p:nvSpPr>
          <p:spPr bwMode="auto">
            <a:xfrm>
              <a:off x="4536" y="16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72" name="Text Box 161"/>
            <p:cNvSpPr txBox="1">
              <a:spLocks noChangeArrowheads="1"/>
            </p:cNvSpPr>
            <p:nvPr/>
          </p:nvSpPr>
          <p:spPr bwMode="auto">
            <a:xfrm>
              <a:off x="4512" y="1448"/>
              <a:ext cx="648"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pitchFamily="1" charset="0"/>
                </a:rPr>
                <a:t>i</a:t>
              </a:r>
            </a:p>
          </p:txBody>
        </p:sp>
      </p:grpSp>
      <p:grpSp>
        <p:nvGrpSpPr>
          <p:cNvPr id="375" name="Group 162"/>
          <p:cNvGrpSpPr>
            <a:grpSpLocks/>
          </p:cNvGrpSpPr>
          <p:nvPr/>
        </p:nvGrpSpPr>
        <p:grpSpPr bwMode="auto">
          <a:xfrm>
            <a:off x="6259513" y="3390900"/>
            <a:ext cx="979487" cy="336550"/>
            <a:chOff x="3792" y="1648"/>
            <a:chExt cx="617" cy="212"/>
          </a:xfrm>
        </p:grpSpPr>
        <p:sp>
          <p:nvSpPr>
            <p:cNvPr id="376" name="Rectangle 163"/>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77" name="Text Box 164"/>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378" name="Group 165"/>
          <p:cNvGrpSpPr>
            <a:grpSpLocks/>
          </p:cNvGrpSpPr>
          <p:nvPr/>
        </p:nvGrpSpPr>
        <p:grpSpPr bwMode="auto">
          <a:xfrm>
            <a:off x="7440613" y="3390900"/>
            <a:ext cx="979487" cy="336550"/>
            <a:chOff x="4536" y="1648"/>
            <a:chExt cx="617" cy="212"/>
          </a:xfrm>
        </p:grpSpPr>
        <p:sp>
          <p:nvSpPr>
            <p:cNvPr id="379" name="Rectangle 166"/>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80" name="Text Box 167"/>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1</a:t>
              </a:r>
            </a:p>
          </p:txBody>
        </p:sp>
      </p:grpSp>
      <p:grpSp>
        <p:nvGrpSpPr>
          <p:cNvPr id="381" name="Group 168"/>
          <p:cNvGrpSpPr>
            <a:grpSpLocks/>
          </p:cNvGrpSpPr>
          <p:nvPr/>
        </p:nvGrpSpPr>
        <p:grpSpPr bwMode="auto">
          <a:xfrm>
            <a:off x="6257925" y="3390900"/>
            <a:ext cx="979488" cy="336550"/>
            <a:chOff x="3792" y="1648"/>
            <a:chExt cx="617" cy="212"/>
          </a:xfrm>
        </p:grpSpPr>
        <p:sp>
          <p:nvSpPr>
            <p:cNvPr id="382" name="Rectangle 169"/>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83" name="Text Box 170"/>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grpSp>
        <p:nvGrpSpPr>
          <p:cNvPr id="384" name="Group 171"/>
          <p:cNvGrpSpPr>
            <a:grpSpLocks/>
          </p:cNvGrpSpPr>
          <p:nvPr/>
        </p:nvGrpSpPr>
        <p:grpSpPr bwMode="auto">
          <a:xfrm>
            <a:off x="7439025" y="3390900"/>
            <a:ext cx="979488" cy="336550"/>
            <a:chOff x="4536" y="1648"/>
            <a:chExt cx="617" cy="212"/>
          </a:xfrm>
        </p:grpSpPr>
        <p:sp>
          <p:nvSpPr>
            <p:cNvPr id="385" name="Rectangle 172"/>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86" name="Text Box 173"/>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2</a:t>
              </a:r>
            </a:p>
          </p:txBody>
        </p:sp>
      </p:grpSp>
      <p:grpSp>
        <p:nvGrpSpPr>
          <p:cNvPr id="387" name="Group 174"/>
          <p:cNvGrpSpPr>
            <a:grpSpLocks/>
          </p:cNvGrpSpPr>
          <p:nvPr/>
        </p:nvGrpSpPr>
        <p:grpSpPr bwMode="auto">
          <a:xfrm>
            <a:off x="6256338" y="3390900"/>
            <a:ext cx="979487" cy="336550"/>
            <a:chOff x="3792" y="1648"/>
            <a:chExt cx="617" cy="212"/>
          </a:xfrm>
        </p:grpSpPr>
        <p:sp>
          <p:nvSpPr>
            <p:cNvPr id="388" name="Rectangle 175"/>
            <p:cNvSpPr>
              <a:spLocks noChangeArrowheads="1"/>
            </p:cNvSpPr>
            <p:nvPr/>
          </p:nvSpPr>
          <p:spPr bwMode="auto">
            <a:xfrm>
              <a:off x="3826"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89" name="Text Box 176"/>
            <p:cNvSpPr txBox="1">
              <a:spLocks noChangeArrowheads="1"/>
            </p:cNvSpPr>
            <p:nvPr/>
          </p:nvSpPr>
          <p:spPr bwMode="auto">
            <a:xfrm>
              <a:off x="3792"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6</a:t>
              </a:r>
            </a:p>
          </p:txBody>
        </p:sp>
      </p:grpSp>
      <p:grpSp>
        <p:nvGrpSpPr>
          <p:cNvPr id="390" name="Group 177"/>
          <p:cNvGrpSpPr>
            <a:grpSpLocks/>
          </p:cNvGrpSpPr>
          <p:nvPr/>
        </p:nvGrpSpPr>
        <p:grpSpPr bwMode="auto">
          <a:xfrm>
            <a:off x="7437438" y="3390900"/>
            <a:ext cx="979487" cy="336550"/>
            <a:chOff x="4536" y="1648"/>
            <a:chExt cx="617" cy="212"/>
          </a:xfrm>
        </p:grpSpPr>
        <p:sp>
          <p:nvSpPr>
            <p:cNvPr id="391" name="Rectangle 178"/>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2" name="Text Box 179"/>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3</a:t>
              </a:r>
            </a:p>
          </p:txBody>
        </p:sp>
      </p:grpSp>
      <p:grpSp>
        <p:nvGrpSpPr>
          <p:cNvPr id="393" name="Group 180"/>
          <p:cNvGrpSpPr>
            <a:grpSpLocks/>
          </p:cNvGrpSpPr>
          <p:nvPr/>
        </p:nvGrpSpPr>
        <p:grpSpPr bwMode="auto">
          <a:xfrm>
            <a:off x="7435850" y="3390900"/>
            <a:ext cx="979488" cy="336550"/>
            <a:chOff x="4536" y="1648"/>
            <a:chExt cx="617" cy="212"/>
          </a:xfrm>
        </p:grpSpPr>
        <p:sp>
          <p:nvSpPr>
            <p:cNvPr id="394" name="Rectangle 181"/>
            <p:cNvSpPr>
              <a:spLocks noChangeArrowheads="1"/>
            </p:cNvSpPr>
            <p:nvPr/>
          </p:nvSpPr>
          <p:spPr bwMode="auto">
            <a:xfrm>
              <a:off x="4570" y="1665"/>
              <a:ext cx="562" cy="1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5" name="Text Box 182"/>
            <p:cNvSpPr txBox="1">
              <a:spLocks noChangeArrowheads="1"/>
            </p:cNvSpPr>
            <p:nvPr/>
          </p:nvSpPr>
          <p:spPr bwMode="auto">
            <a:xfrm>
              <a:off x="4536" y="1648"/>
              <a:ext cx="617"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a:solidFill>
                    <a:srgbClr val="000000"/>
                  </a:solidFill>
                  <a:latin typeface="Times New Roman" pitchFamily="1" charset="0"/>
                </a:rPr>
                <a:t>4</a:t>
              </a:r>
            </a:p>
          </p:txBody>
        </p:sp>
      </p:grpSp>
      <p:sp>
        <p:nvSpPr>
          <p:cNvPr id="396" name="Rectangle 183"/>
          <p:cNvSpPr>
            <a:spLocks noChangeArrowheads="1"/>
          </p:cNvSpPr>
          <p:nvPr/>
        </p:nvSpPr>
        <p:spPr bwMode="auto">
          <a:xfrm>
            <a:off x="1155700" y="2183190"/>
            <a:ext cx="2017713" cy="25558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7" name="Rectangle 184"/>
          <p:cNvSpPr>
            <a:spLocks noChangeArrowheads="1"/>
          </p:cNvSpPr>
          <p:nvPr/>
        </p:nvSpPr>
        <p:spPr bwMode="auto">
          <a:xfrm>
            <a:off x="1155700" y="2448303"/>
            <a:ext cx="4322763"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8" name="Rectangle 185"/>
          <p:cNvSpPr>
            <a:spLocks noChangeArrowheads="1"/>
          </p:cNvSpPr>
          <p:nvPr/>
        </p:nvSpPr>
        <p:spPr bwMode="auto">
          <a:xfrm>
            <a:off x="1935163" y="2448303"/>
            <a:ext cx="12160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399" name="Rectangle 186"/>
          <p:cNvSpPr>
            <a:spLocks noChangeArrowheads="1"/>
          </p:cNvSpPr>
          <p:nvPr/>
        </p:nvSpPr>
        <p:spPr bwMode="auto">
          <a:xfrm>
            <a:off x="3406775" y="2448303"/>
            <a:ext cx="873125"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0" name="Rectangle 187"/>
          <p:cNvSpPr>
            <a:spLocks noChangeArrowheads="1"/>
          </p:cNvSpPr>
          <p:nvPr/>
        </p:nvSpPr>
        <p:spPr bwMode="auto">
          <a:xfrm>
            <a:off x="4498975" y="2448303"/>
            <a:ext cx="503238" cy="26828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1" name="Rectangle 188"/>
          <p:cNvSpPr>
            <a:spLocks noChangeArrowheads="1"/>
          </p:cNvSpPr>
          <p:nvPr/>
        </p:nvSpPr>
        <p:spPr bwMode="auto">
          <a:xfrm>
            <a:off x="1536700" y="2703890"/>
            <a:ext cx="1606550"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2" name="Rectangle 189"/>
          <p:cNvSpPr>
            <a:spLocks noChangeArrowheads="1"/>
          </p:cNvSpPr>
          <p:nvPr/>
        </p:nvSpPr>
        <p:spPr bwMode="auto">
          <a:xfrm>
            <a:off x="1155700" y="3249990"/>
            <a:ext cx="1908175" cy="2667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grpSp>
        <p:nvGrpSpPr>
          <p:cNvPr id="408" name="Group 407"/>
          <p:cNvGrpSpPr/>
          <p:nvPr/>
        </p:nvGrpSpPr>
        <p:grpSpPr>
          <a:xfrm>
            <a:off x="381000" y="990600"/>
            <a:ext cx="8458200" cy="4191000"/>
            <a:chOff x="381000" y="990600"/>
            <a:chExt cx="8458200" cy="4191000"/>
          </a:xfrm>
        </p:grpSpPr>
        <p:sp>
          <p:nvSpPr>
            <p:cNvPr id="404" name="Rectangle 403"/>
            <p:cNvSpPr/>
            <p:nvPr/>
          </p:nvSpPr>
          <p:spPr bwMode="auto">
            <a:xfrm>
              <a:off x="381000" y="990600"/>
              <a:ext cx="8458200" cy="41910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pitchFamily="1" charset="0"/>
              </a:endParaRPr>
            </a:p>
          </p:txBody>
        </p:sp>
        <p:sp>
          <p:nvSpPr>
            <p:cNvPr id="406" name="Rectangle 7"/>
            <p:cNvSpPr>
              <a:spLocks noChangeArrowheads="1"/>
            </p:cNvSpPr>
            <p:nvPr/>
          </p:nvSpPr>
          <p:spPr bwMode="auto">
            <a:xfrm>
              <a:off x="444500" y="1028700"/>
              <a:ext cx="8032750" cy="270510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pitchFamily="1" charset="0"/>
              </a:endParaRPr>
            </a:p>
          </p:txBody>
        </p:sp>
        <p:sp>
          <p:nvSpPr>
            <p:cNvPr id="407" name="Text Box 8"/>
            <p:cNvSpPr txBox="1">
              <a:spLocks noChangeArrowheads="1"/>
            </p:cNvSpPr>
            <p:nvPr/>
          </p:nvSpPr>
          <p:spPr bwMode="auto">
            <a:xfrm>
              <a:off x="558800" y="1092200"/>
              <a:ext cx="7962900" cy="2525819"/>
            </a:xfrm>
            <a:prstGeom prst="rect">
              <a:avLst/>
            </a:prstGeom>
            <a:noFill/>
            <a:ln w="9525">
              <a:noFill/>
              <a:miter lim="800000"/>
              <a:headEnd/>
              <a:tailEnd/>
            </a:ln>
            <a:effectLst/>
          </p:spPr>
          <p:txBody>
            <a:bodyPr>
              <a:prstTxWarp prst="textNoShape">
                <a:avLst/>
              </a:prstTxWarp>
              <a:spAutoFit/>
            </a:bodyPr>
            <a:lstStyle/>
            <a:p>
              <a:pPr>
                <a:lnSpc>
                  <a:spcPct val="110000"/>
                </a:lnSpc>
              </a:pPr>
              <a:r>
                <a:rPr lang="en-US" sz="1600" noProof="1">
                  <a:solidFill>
                    <a:srgbClr val="000000"/>
                  </a:solidFill>
                  <a:latin typeface="Courier New" pitchFamily="1" charset="0"/>
                </a:rPr>
                <a:t>int main() {</a:t>
              </a:r>
            </a:p>
            <a:p>
              <a:pPr>
                <a:lnSpc>
                  <a:spcPct val="110000"/>
                </a:lnSpc>
              </a:pPr>
              <a:r>
                <a:rPr lang="en-US" sz="1600" noProof="1">
                  <a:solidFill>
                    <a:srgbClr val="000000"/>
                  </a:solidFill>
                  <a:latin typeface="Courier New" pitchFamily="1" charset="0"/>
                </a:rPr>
                <a:t>   int n, k;</a:t>
              </a:r>
            </a:p>
            <a:p>
              <a:pPr>
                <a:lnSpc>
                  <a:spcPct val="110000"/>
                </a:lnSpc>
              </a:pPr>
              <a:r>
                <a:rPr lang="en-US" sz="1600" noProof="1">
                  <a:solidFill>
                    <a:srgbClr val="000000"/>
                  </a:solidFill>
                  <a:latin typeface="Courier New" pitchFamily="1" charset="0"/>
                </a:rPr>
                <a:t>   cout &lt;&lt; "Enter the number of objects (n): ";</a:t>
              </a:r>
            </a:p>
            <a:p>
              <a:pPr>
                <a:lnSpc>
                  <a:spcPct val="110000"/>
                </a:lnSpc>
              </a:pPr>
              <a:r>
                <a:rPr lang="en-US" sz="1600" noProof="1">
                  <a:solidFill>
                    <a:srgbClr val="000000"/>
                  </a:solidFill>
                  <a:latin typeface="Courier New" pitchFamily="1" charset="0"/>
                </a:rPr>
                <a:t>   cin &gt;&gt; n;</a:t>
              </a:r>
            </a:p>
            <a:p>
              <a:pPr>
                <a:lnSpc>
                  <a:spcPct val="110000"/>
                </a:lnSpc>
              </a:pPr>
              <a:r>
                <a:rPr lang="en-US" sz="1600" noProof="1">
                  <a:solidFill>
                    <a:srgbClr val="000000"/>
                  </a:solidFill>
                  <a:latin typeface="Courier New" pitchFamily="1" charset="0"/>
                </a:rPr>
                <a:t>   cout &lt;&lt; "Enter the number to be chosen (k): ";</a:t>
              </a:r>
            </a:p>
            <a:p>
              <a:pPr>
                <a:lnSpc>
                  <a:spcPct val="110000"/>
                </a:lnSpc>
              </a:pPr>
              <a:r>
                <a:rPr lang="en-US" sz="1600" noProof="1">
                  <a:solidFill>
                    <a:srgbClr val="000000"/>
                  </a:solidFill>
                  <a:latin typeface="Courier New" pitchFamily="1" charset="0"/>
                </a:rPr>
                <a:t>   cin &gt;&gt; k;</a:t>
              </a:r>
            </a:p>
            <a:p>
              <a:pPr>
                <a:lnSpc>
                  <a:spcPct val="110000"/>
                </a:lnSpc>
              </a:pPr>
              <a:r>
                <a:rPr lang="en-US" sz="1600" noProof="1">
                  <a:solidFill>
                    <a:srgbClr val="000000"/>
                  </a:solidFill>
                  <a:latin typeface="Courier New" pitchFamily="1" charset="0"/>
                </a:rPr>
                <a:t>   cout &lt;&lt; "C(n, k) = " &lt;&lt; combinations(n, k) &lt;&lt; endl;</a:t>
              </a:r>
            </a:p>
            <a:p>
              <a:pPr>
                <a:lnSpc>
                  <a:spcPct val="110000"/>
                </a:lnSpc>
              </a:pPr>
              <a:r>
                <a:rPr lang="en-US" sz="1600" noProof="1">
                  <a:solidFill>
                    <a:srgbClr val="000000"/>
                  </a:solidFill>
                  <a:latin typeface="Courier New" pitchFamily="1" charset="0"/>
                </a:rPr>
                <a:t>   return 0;</a:t>
              </a:r>
            </a:p>
            <a:p>
              <a:pPr>
                <a:lnSpc>
                  <a:spcPct val="110000"/>
                </a:lnSpc>
              </a:pPr>
              <a:r>
                <a:rPr lang="en-US" sz="1600" noProof="1">
                  <a:solidFill>
                    <a:srgbClr val="000000"/>
                  </a:solidFill>
                  <a:latin typeface="Courier New" pitchFamily="1"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0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1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499"/>
                                          </p:stCondLst>
                                        </p:cTn>
                                        <p:tgtEl>
                                          <p:spTgt spid="608275">
                                            <p:txEl>
                                              <p:pRg st="0" end="0"/>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213"/>
                                        </p:tgtEl>
                                        <p:attrNameLst>
                                          <p:attrName>style.visibility</p:attrName>
                                        </p:attrNameLst>
                                      </p:cBhvr>
                                      <p:to>
                                        <p:strVal val="visible"/>
                                      </p:to>
                                    </p:set>
                                  </p:childTnLst>
                                  <p:subTnLst>
                                    <p:set>
                                      <p:cBhvr override="childStyle">
                                        <p:cTn dur="1" fill="hold" display="0" masterRel="nextClick" afterEffect="1"/>
                                        <p:tgtEl>
                                          <p:spTgt spid="21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08276">
                                            <p:txEl>
                                              <p:pRg st="0" end="0"/>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499"/>
                                          </p:stCondLst>
                                        </p:cTn>
                                        <p:tgtEl>
                                          <p:spTgt spid="233"/>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499"/>
                                          </p:stCondLst>
                                        </p:cTn>
                                        <p:tgtEl>
                                          <p:spTgt spid="214"/>
                                        </p:tgtEl>
                                        <p:attrNameLst>
                                          <p:attrName>style.visibility</p:attrName>
                                        </p:attrNameLst>
                                      </p:cBhvr>
                                      <p:to>
                                        <p:strVal val="visible"/>
                                      </p:to>
                                    </p:set>
                                  </p:childTnLst>
                                  <p:subTnLst>
                                    <p:set>
                                      <p:cBhvr override="childStyle">
                                        <p:cTn dur="1" fill="hold" display="0" masterRel="nextClick" afterEffect="1"/>
                                        <p:tgtEl>
                                          <p:spTgt spid="21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08278">
                                            <p:txEl>
                                              <p:pRg st="0" end="0"/>
                                            </p:txEl>
                                          </p:spTgt>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215"/>
                                        </p:tgtEl>
                                        <p:attrNameLst>
                                          <p:attrName>style.visibility</p:attrName>
                                        </p:attrNameLst>
                                      </p:cBhvr>
                                      <p:to>
                                        <p:strVal val="visible"/>
                                      </p:to>
                                    </p:set>
                                  </p:childTnLst>
                                  <p:subTnLst>
                                    <p:set>
                                      <p:cBhvr override="childStyle">
                                        <p:cTn dur="1" fill="hold" display="0" masterRel="nextClick" afterEffect="1"/>
                                        <p:tgtEl>
                                          <p:spTgt spid="215"/>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608285">
                                            <p:txEl>
                                              <p:pRg st="0" end="0"/>
                                            </p:txEl>
                                          </p:spTgt>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499"/>
                                          </p:stCondLst>
                                        </p:cTn>
                                        <p:tgtEl>
                                          <p:spTgt spid="230"/>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0"/>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499"/>
                                          </p:stCondLst>
                                        </p:cTn>
                                        <p:tgtEl>
                                          <p:spTgt spid="220"/>
                                        </p:tgtEl>
                                        <p:attrNameLst>
                                          <p:attrName>style.visibility</p:attrName>
                                        </p:attrNameLst>
                                      </p:cBhvr>
                                      <p:to>
                                        <p:strVal val="visible"/>
                                      </p:to>
                                    </p:set>
                                  </p:childTnLst>
                                  <p:subTnLst>
                                    <p:set>
                                      <p:cBhvr override="childStyle">
                                        <p:cTn dur="1" fill="hold" display="0" masterRel="nextClick" afterEffect="1"/>
                                        <p:tgtEl>
                                          <p:spTgt spid="220"/>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608259"/>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499"/>
                                          </p:stCondLst>
                                        </p:cTn>
                                        <p:tgtEl>
                                          <p:spTgt spid="60826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608261"/>
                                        </p:tgtEl>
                                        <p:attrNameLst>
                                          <p:attrName>style.visibility</p:attrName>
                                        </p:attrNameLst>
                                      </p:cBhvr>
                                      <p:to>
                                        <p:strVal val="visible"/>
                                      </p:to>
                                    </p:set>
                                  </p:childTnLst>
                                </p:cTn>
                              </p:par>
                            </p:childTnLst>
                          </p:cTn>
                        </p:par>
                        <p:par>
                          <p:cTn id="62" fill="hold">
                            <p:stCondLst>
                              <p:cond delay="500"/>
                            </p:stCondLst>
                            <p:childTnLst>
                              <p:par>
                                <p:cTn id="63" presetID="2" presetClass="entr" presetSubtype="6" fill="hold" nodeType="afterEffect">
                                  <p:stCondLst>
                                    <p:cond delay="500"/>
                                  </p:stCondLst>
                                  <p:childTnLst>
                                    <p:set>
                                      <p:cBhvr>
                                        <p:cTn id="64" dur="1" fill="hold">
                                          <p:stCondLst>
                                            <p:cond delay="0"/>
                                          </p:stCondLst>
                                        </p:cTn>
                                        <p:tgtEl>
                                          <p:spTgt spid="249"/>
                                        </p:tgtEl>
                                        <p:attrNameLst>
                                          <p:attrName>style.visibility</p:attrName>
                                        </p:attrNameLst>
                                      </p:cBhvr>
                                      <p:to>
                                        <p:strVal val="visible"/>
                                      </p:to>
                                    </p:set>
                                    <p:anim calcmode="lin" valueType="num">
                                      <p:cBhvr additive="base">
                                        <p:cTn id="65" dur="500" fill="hold"/>
                                        <p:tgtEl>
                                          <p:spTgt spid="249"/>
                                        </p:tgtEl>
                                        <p:attrNameLst>
                                          <p:attrName>ppt_x</p:attrName>
                                        </p:attrNameLst>
                                      </p:cBhvr>
                                      <p:tavLst>
                                        <p:tav tm="0">
                                          <p:val>
                                            <p:strVal val="1+#ppt_w/2"/>
                                          </p:val>
                                        </p:tav>
                                        <p:tav tm="100000">
                                          <p:val>
                                            <p:strVal val="#ppt_x"/>
                                          </p:val>
                                        </p:tav>
                                      </p:tavLst>
                                    </p:anim>
                                    <p:anim calcmode="lin" valueType="num">
                                      <p:cBhvr additive="base">
                                        <p:cTn id="66" dur="500" fill="hold"/>
                                        <p:tgtEl>
                                          <p:spTgt spid="249"/>
                                        </p:tgtEl>
                                        <p:attrNameLst>
                                          <p:attrName>ppt_y</p:attrName>
                                        </p:attrNameLst>
                                      </p:cBhvr>
                                      <p:tavLst>
                                        <p:tav tm="0">
                                          <p:val>
                                            <p:strVal val="1+#ppt_h/2"/>
                                          </p:val>
                                        </p:tav>
                                        <p:tav tm="100000">
                                          <p:val>
                                            <p:strVal val="#ppt_y"/>
                                          </p:val>
                                        </p:tav>
                                      </p:tavLst>
                                    </p:anim>
                                  </p:childTnLst>
                                </p:cTn>
                              </p:par>
                            </p:childTnLst>
                          </p:cTn>
                        </p:par>
                        <p:par>
                          <p:cTn id="67" fill="hold">
                            <p:stCondLst>
                              <p:cond delay="1500"/>
                            </p:stCondLst>
                            <p:childTnLst>
                              <p:par>
                                <p:cTn id="68" presetID="1" presetClass="exit" presetSubtype="0" fill="hold" grpId="1" nodeType="afterEffect">
                                  <p:stCondLst>
                                    <p:cond delay="0"/>
                                  </p:stCondLst>
                                  <p:childTnLst>
                                    <p:set>
                                      <p:cBhvr>
                                        <p:cTn id="69" dur="1" fill="hold">
                                          <p:stCondLst>
                                            <p:cond delay="0"/>
                                          </p:stCondLst>
                                        </p:cTn>
                                        <p:tgtEl>
                                          <p:spTgt spid="221"/>
                                        </p:tgtEl>
                                        <p:attrNameLst>
                                          <p:attrName>style.visibility</p:attrName>
                                        </p:attrNameLst>
                                      </p:cBhvr>
                                      <p:to>
                                        <p:strVal val="hidden"/>
                                      </p:to>
                                    </p:set>
                                  </p:childTnLst>
                                </p:cTn>
                              </p:par>
                            </p:childTnLst>
                          </p:cTn>
                        </p:par>
                        <p:par>
                          <p:cTn id="70" fill="hold">
                            <p:stCondLst>
                              <p:cond delay="1500"/>
                            </p:stCondLst>
                            <p:childTnLst>
                              <p:par>
                                <p:cTn id="71" presetID="1" presetClass="entr" presetSubtype="0" fill="hold" grpId="0" nodeType="afterEffect">
                                  <p:stCondLst>
                                    <p:cond delay="0"/>
                                  </p:stCondLst>
                                  <p:childTnLst>
                                    <p:set>
                                      <p:cBhvr>
                                        <p:cTn id="72" dur="1" fill="hold">
                                          <p:stCondLst>
                                            <p:cond delay="499"/>
                                          </p:stCondLst>
                                        </p:cTn>
                                        <p:tgtEl>
                                          <p:spTgt spid="6082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499"/>
                                          </p:stCondLst>
                                        </p:cTn>
                                        <p:tgtEl>
                                          <p:spTgt spid="257"/>
                                        </p:tgtEl>
                                        <p:attrNameLst>
                                          <p:attrName>style.visibility</p:attrName>
                                        </p:attrNameLst>
                                      </p:cBhvr>
                                      <p:to>
                                        <p:strVal val="visible"/>
                                      </p:to>
                                    </p:se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499"/>
                                          </p:stCondLst>
                                        </p:cTn>
                                        <p:tgtEl>
                                          <p:spTgt spid="26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499"/>
                                          </p:stCondLst>
                                        </p:cTn>
                                        <p:tgtEl>
                                          <p:spTgt spid="608259"/>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499"/>
                                          </p:stCondLst>
                                        </p:cTn>
                                        <p:tgtEl>
                                          <p:spTgt spid="608260"/>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499"/>
                                          </p:stCondLst>
                                        </p:cTn>
                                        <p:tgtEl>
                                          <p:spTgt spid="60826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499"/>
                                          </p:stCondLst>
                                        </p:cTn>
                                        <p:tgtEl>
                                          <p:spTgt spid="608262"/>
                                        </p:tgtEl>
                                        <p:attrNameLst>
                                          <p:attrName>style.visibility</p:attrName>
                                        </p:attrNameLst>
                                      </p:cBhvr>
                                      <p:to>
                                        <p:strVal val="hidden"/>
                                      </p:to>
                                    </p:set>
                                  </p:childTnLst>
                                </p:cTn>
                              </p:par>
                            </p:childTnLst>
                          </p:cTn>
                        </p:par>
                        <p:par>
                          <p:cTn id="90" fill="hold">
                            <p:stCondLst>
                              <p:cond delay="500"/>
                            </p:stCondLst>
                            <p:childTnLst>
                              <p:par>
                                <p:cTn id="91" presetID="1" presetClass="exit" presetSubtype="0" fill="hold" grpId="1" nodeType="afterEffect">
                                  <p:stCondLst>
                                    <p:cond delay="0"/>
                                  </p:stCondLst>
                                  <p:childTnLst>
                                    <p:set>
                                      <p:cBhvr>
                                        <p:cTn id="92" dur="1" fill="hold">
                                          <p:stCondLst>
                                            <p:cond delay="0"/>
                                          </p:stCondLst>
                                        </p:cTn>
                                        <p:tgtEl>
                                          <p:spTgt spid="264"/>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499"/>
                                          </p:stCondLst>
                                        </p:cTn>
                                        <p:tgtEl>
                                          <p:spTgt spid="2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271">
                                            <p:txEl>
                                              <p:pRg st="0" end="0"/>
                                            </p:txEl>
                                          </p:spTgt>
                                        </p:tgtEl>
                                        <p:attrNameLst>
                                          <p:attrName>style.visibility</p:attrName>
                                        </p:attrNameLst>
                                      </p:cBhvr>
                                      <p:to>
                                        <p:strVal val="visible"/>
                                      </p:to>
                                    </p:set>
                                  </p:childTnLst>
                                  <p:subTnLst>
                                    <p:set>
                                      <p:cBhvr override="childStyle">
                                        <p:cTn dur="1" fill="hold" display="0" masterRel="nextClick" afterEffect="1"/>
                                        <p:tgtEl>
                                          <p:spTgt spid="271">
                                            <p:txEl>
                                              <p:pRg st="0" end="0"/>
                                            </p:txEl>
                                          </p:spTgt>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65"/>
                                        </p:tgtEl>
                                        <p:attrNameLst>
                                          <p:attrName>style.visibility</p:attrName>
                                        </p:attrNameLst>
                                      </p:cBhvr>
                                      <p:to>
                                        <p:strVal val="hidden"/>
                                      </p:to>
                                    </p:set>
                                  </p:childTnLst>
                                </p:cTn>
                              </p:par>
                            </p:childTnLst>
                          </p:cTn>
                        </p:par>
                        <p:par>
                          <p:cTn id="103" fill="hold">
                            <p:stCondLst>
                              <p:cond delay="0"/>
                            </p:stCondLst>
                            <p:childTnLst>
                              <p:par>
                                <p:cTn id="104" presetID="2" presetClass="entr" presetSubtype="6" fill="hold" nodeType="afterEffect">
                                  <p:stCondLst>
                                    <p:cond delay="0"/>
                                  </p:stCondLst>
                                  <p:childTnLst>
                                    <p:set>
                                      <p:cBhvr>
                                        <p:cTn id="105" dur="1" fill="hold">
                                          <p:stCondLst>
                                            <p:cond delay="0"/>
                                          </p:stCondLst>
                                        </p:cTn>
                                        <p:tgtEl>
                                          <p:spTgt spid="277"/>
                                        </p:tgtEl>
                                        <p:attrNameLst>
                                          <p:attrName>style.visibility</p:attrName>
                                        </p:attrNameLst>
                                      </p:cBhvr>
                                      <p:to>
                                        <p:strVal val="visible"/>
                                      </p:to>
                                    </p:set>
                                    <p:anim calcmode="lin" valueType="num">
                                      <p:cBhvr additive="base">
                                        <p:cTn id="106" dur="500" fill="hold"/>
                                        <p:tgtEl>
                                          <p:spTgt spid="277"/>
                                        </p:tgtEl>
                                        <p:attrNameLst>
                                          <p:attrName>ppt_x</p:attrName>
                                        </p:attrNameLst>
                                      </p:cBhvr>
                                      <p:tavLst>
                                        <p:tav tm="0">
                                          <p:val>
                                            <p:strVal val="1+#ppt_w/2"/>
                                          </p:val>
                                        </p:tav>
                                        <p:tav tm="100000">
                                          <p:val>
                                            <p:strVal val="#ppt_x"/>
                                          </p:val>
                                        </p:tav>
                                      </p:tavLst>
                                    </p:anim>
                                    <p:anim calcmode="lin" valueType="num">
                                      <p:cBhvr additive="base">
                                        <p:cTn id="107" dur="500" fill="hold"/>
                                        <p:tgtEl>
                                          <p:spTgt spid="277"/>
                                        </p:tgtEl>
                                        <p:attrNameLst>
                                          <p:attrName>ppt_y</p:attrName>
                                        </p:attrNameLst>
                                      </p:cBhvr>
                                      <p:tavLst>
                                        <p:tav tm="0">
                                          <p:val>
                                            <p:strVal val="1+#ppt_h/2"/>
                                          </p:val>
                                        </p:tav>
                                        <p:tav tm="100000">
                                          <p:val>
                                            <p:strVal val="#ppt_y"/>
                                          </p:val>
                                        </p:tav>
                                      </p:tavLst>
                                    </p:anim>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499"/>
                                          </p:stCondLst>
                                        </p:cTn>
                                        <p:tgtEl>
                                          <p:spTgt spid="322"/>
                                        </p:tgtEl>
                                        <p:attrNameLst>
                                          <p:attrName>style.visibility</p:attrName>
                                        </p:attrNameLst>
                                      </p:cBhvr>
                                      <p:to>
                                        <p:strVal val="visible"/>
                                      </p:to>
                                    </p:set>
                                  </p:childTnLst>
                                  <p:subTnLst>
                                    <p:set>
                                      <p:cBhvr override="childStyle">
                                        <p:cTn dur="1" fill="hold" display="0" masterRel="nextClick" afterEffect="1"/>
                                        <p:tgtEl>
                                          <p:spTgt spid="322"/>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499"/>
                                          </p:stCondLst>
                                        </p:cTn>
                                        <p:tgtEl>
                                          <p:spTgt spid="289"/>
                                        </p:tgtEl>
                                        <p:attrNameLst>
                                          <p:attrName>style.visibility</p:attrName>
                                        </p:attrNameLst>
                                      </p:cBhvr>
                                      <p:to>
                                        <p:strVal val="visible"/>
                                      </p:to>
                                    </p:set>
                                  </p:childTnLst>
                                </p:cTn>
                              </p:par>
                            </p:childTnLst>
                          </p:cTn>
                        </p:par>
                        <p:par>
                          <p:cTn id="115" fill="hold">
                            <p:stCondLst>
                              <p:cond delay="500"/>
                            </p:stCondLst>
                            <p:childTnLst>
                              <p:par>
                                <p:cTn id="116" presetID="1" presetClass="entr" presetSubtype="0" fill="hold" grpId="0" nodeType="afterEffect">
                                  <p:stCondLst>
                                    <p:cond delay="0"/>
                                  </p:stCondLst>
                                  <p:childTnLst>
                                    <p:set>
                                      <p:cBhvr>
                                        <p:cTn id="117" dur="1" fill="hold">
                                          <p:stCondLst>
                                            <p:cond delay="499"/>
                                          </p:stCondLst>
                                        </p:cTn>
                                        <p:tgtEl>
                                          <p:spTgt spid="323"/>
                                        </p:tgtEl>
                                        <p:attrNameLst>
                                          <p:attrName>style.visibility</p:attrName>
                                        </p:attrNameLst>
                                      </p:cBhvr>
                                      <p:to>
                                        <p:strVal val="visible"/>
                                      </p:to>
                                    </p:set>
                                  </p:childTnLst>
                                  <p:subTnLst>
                                    <p:set>
                                      <p:cBhvr override="childStyle">
                                        <p:cTn dur="1" fill="hold" display="0" masterRel="nextClick" afterEffect="1"/>
                                        <p:tgtEl>
                                          <p:spTgt spid="323"/>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499"/>
                                          </p:stCondLst>
                                        </p:cTn>
                                        <p:tgtEl>
                                          <p:spTgt spid="324"/>
                                        </p:tgtEl>
                                        <p:attrNameLst>
                                          <p:attrName>style.visibility</p:attrName>
                                        </p:attrNameLst>
                                      </p:cBhvr>
                                      <p:to>
                                        <p:strVal val="visible"/>
                                      </p:to>
                                    </p:set>
                                  </p:childTnLst>
                                  <p:subTnLst>
                                    <p:set>
                                      <p:cBhvr override="childStyle">
                                        <p:cTn dur="1" fill="hold" display="0" masterRel="nextClick" afterEffect="1"/>
                                        <p:tgtEl>
                                          <p:spTgt spid="324"/>
                                        </p:tgtEl>
                                        <p:attrNameLst>
                                          <p:attrName>style.visibility</p:attrName>
                                        </p:attrNameLst>
                                      </p:cBhvr>
                                      <p:to>
                                        <p:strVal val="hidden"/>
                                      </p:to>
                                    </p:set>
                                  </p:sub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499"/>
                                          </p:stCondLst>
                                        </p:cTn>
                                        <p:tgtEl>
                                          <p:spTgt spid="292"/>
                                        </p:tgtEl>
                                        <p:attrNameLst>
                                          <p:attrName>style.visibility</p:attrName>
                                        </p:attrNameLst>
                                      </p:cBhvr>
                                      <p:to>
                                        <p:strVal val="visible"/>
                                      </p:to>
                                    </p:set>
                                  </p:childTnLst>
                                </p:cTn>
                              </p:par>
                            </p:childTnLst>
                          </p:cTn>
                        </p:par>
                        <p:par>
                          <p:cTn id="126" fill="hold">
                            <p:stCondLst>
                              <p:cond delay="500"/>
                            </p:stCondLst>
                            <p:childTnLst>
                              <p:par>
                                <p:cTn id="127" presetID="1" presetClass="entr" presetSubtype="0" fill="hold" grpId="0" nodeType="afterEffect">
                                  <p:stCondLst>
                                    <p:cond delay="0"/>
                                  </p:stCondLst>
                                  <p:childTnLst>
                                    <p:set>
                                      <p:cBhvr>
                                        <p:cTn id="128" dur="1" fill="hold">
                                          <p:stCondLst>
                                            <p:cond delay="499"/>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499"/>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499"/>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499"/>
                                          </p:stCondLst>
                                        </p:cTn>
                                        <p:tgtEl>
                                          <p:spTgt spid="298"/>
                                        </p:tgtEl>
                                        <p:attrNameLst>
                                          <p:attrName>style.visibility</p:attrName>
                                        </p:attrNameLst>
                                      </p:cBhvr>
                                      <p:to>
                                        <p:strVal val="visible"/>
                                      </p:to>
                                    </p:set>
                                  </p:childTnLst>
                                </p:cTn>
                              </p:par>
                              <p:par>
                                <p:cTn id="141" presetID="1" presetClass="entr" presetSubtype="0" fill="hold" grpId="1" nodeType="withEffect">
                                  <p:stCondLst>
                                    <p:cond delay="0"/>
                                  </p:stCondLst>
                                  <p:childTnLst>
                                    <p:set>
                                      <p:cBhvr>
                                        <p:cTn id="142"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1" nodeType="clickEffect">
                                  <p:stCondLst>
                                    <p:cond delay="0"/>
                                  </p:stCondLst>
                                  <p:childTnLst>
                                    <p:set>
                                      <p:cBhvr>
                                        <p:cTn id="146" dur="1" fill="hold">
                                          <p:stCondLst>
                                            <p:cond delay="0"/>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499"/>
                                          </p:stCondLst>
                                        </p:cTn>
                                        <p:tgtEl>
                                          <p:spTgt spid="295"/>
                                        </p:tgtEl>
                                        <p:attrNameLst>
                                          <p:attrName>style.visibility</p:attrName>
                                        </p:attrNameLst>
                                      </p:cBhvr>
                                      <p:to>
                                        <p:strVal val="visible"/>
                                      </p:to>
                                    </p:set>
                                  </p:childTnLst>
                                </p:cTn>
                              </p:par>
                              <p:par>
                                <p:cTn id="151" presetID="1" presetClass="entr" presetSubtype="0" fill="hold" grpId="1" nodeType="withEffect">
                                  <p:stCondLst>
                                    <p:cond delay="0"/>
                                  </p:stCondLst>
                                  <p:childTnLst>
                                    <p:set>
                                      <p:cBhvr>
                                        <p:cTn id="152" dur="1" fill="hold">
                                          <p:stCondLst>
                                            <p:cond delay="0"/>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499"/>
                                          </p:stCondLst>
                                        </p:cTn>
                                        <p:tgtEl>
                                          <p:spTgt spid="304"/>
                                        </p:tgtEl>
                                        <p:attrNameLst>
                                          <p:attrName>style.visibility</p:attrName>
                                        </p:attrNameLst>
                                      </p:cBhvr>
                                      <p:to>
                                        <p:strVal val="visible"/>
                                      </p:to>
                                    </p:set>
                                  </p:childTnLst>
                                </p:cTn>
                              </p:par>
                              <p:par>
                                <p:cTn id="157" presetID="1" presetClass="entr" presetSubtype="0" fill="hold" grpId="2" nodeType="withEffect">
                                  <p:stCondLst>
                                    <p:cond delay="0"/>
                                  </p:stCondLst>
                                  <p:childTnLst>
                                    <p:set>
                                      <p:cBhvr>
                                        <p:cTn id="158"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2" nodeType="clickEffect">
                                  <p:stCondLst>
                                    <p:cond delay="0"/>
                                  </p:stCondLst>
                                  <p:childTnLst>
                                    <p:set>
                                      <p:cBhvr>
                                        <p:cTn id="162" dur="1" fill="hold">
                                          <p:stCondLst>
                                            <p:cond delay="0"/>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499"/>
                                          </p:stCondLst>
                                        </p:cTn>
                                        <p:tgtEl>
                                          <p:spTgt spid="301"/>
                                        </p:tgtEl>
                                        <p:attrNameLst>
                                          <p:attrName>style.visibility</p:attrName>
                                        </p:attrNameLst>
                                      </p:cBhvr>
                                      <p:to>
                                        <p:strVal val="visible"/>
                                      </p:to>
                                    </p:set>
                                  </p:childTnLst>
                                </p:cTn>
                              </p:par>
                              <p:par>
                                <p:cTn id="167" presetID="1" presetClass="entr" presetSubtype="0" fill="hold" grpId="2" nodeType="withEffect">
                                  <p:stCondLst>
                                    <p:cond delay="0"/>
                                  </p:stCondLst>
                                  <p:childTnLst>
                                    <p:set>
                                      <p:cBhvr>
                                        <p:cTn id="168" dur="1" fill="hold">
                                          <p:stCondLst>
                                            <p:cond delay="0"/>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499"/>
                                          </p:stCondLst>
                                        </p:cTn>
                                        <p:tgtEl>
                                          <p:spTgt spid="310"/>
                                        </p:tgtEl>
                                        <p:attrNameLst>
                                          <p:attrName>style.visibility</p:attrName>
                                        </p:attrNameLst>
                                      </p:cBhvr>
                                      <p:to>
                                        <p:strVal val="visible"/>
                                      </p:to>
                                    </p:set>
                                  </p:childTnLst>
                                </p:cTn>
                              </p:par>
                              <p:par>
                                <p:cTn id="173" presetID="1" presetClass="entr" presetSubtype="0" fill="hold" grpId="3" nodeType="withEffect">
                                  <p:stCondLst>
                                    <p:cond delay="0"/>
                                  </p:stCondLst>
                                  <p:childTnLst>
                                    <p:set>
                                      <p:cBhvr>
                                        <p:cTn id="174"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3" nodeType="clickEffect">
                                  <p:stCondLst>
                                    <p:cond delay="0"/>
                                  </p:stCondLst>
                                  <p:childTnLst>
                                    <p:set>
                                      <p:cBhvr>
                                        <p:cTn id="178" dur="1" fill="hold">
                                          <p:stCondLst>
                                            <p:cond delay="0"/>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499"/>
                                          </p:stCondLst>
                                        </p:cTn>
                                        <p:tgtEl>
                                          <p:spTgt spid="307"/>
                                        </p:tgtEl>
                                        <p:attrNameLst>
                                          <p:attrName>style.visibility</p:attrName>
                                        </p:attrNameLst>
                                      </p:cBhvr>
                                      <p:to>
                                        <p:strVal val="visible"/>
                                      </p:to>
                                    </p:set>
                                  </p:childTnLst>
                                </p:cTn>
                              </p:par>
                              <p:par>
                                <p:cTn id="183" presetID="1" presetClass="entr" presetSubtype="0" fill="hold" grpId="3" nodeType="withEffect">
                                  <p:stCondLst>
                                    <p:cond delay="0"/>
                                  </p:stCondLst>
                                  <p:childTnLst>
                                    <p:set>
                                      <p:cBhvr>
                                        <p:cTn id="184" dur="1" fill="hold">
                                          <p:stCondLst>
                                            <p:cond delay="0"/>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499"/>
                                          </p:stCondLst>
                                        </p:cTn>
                                        <p:tgtEl>
                                          <p:spTgt spid="316"/>
                                        </p:tgtEl>
                                        <p:attrNameLst>
                                          <p:attrName>style.visibility</p:attrName>
                                        </p:attrNameLst>
                                      </p:cBhvr>
                                      <p:to>
                                        <p:strVal val="visible"/>
                                      </p:to>
                                    </p:set>
                                  </p:childTnLst>
                                </p:cTn>
                              </p:par>
                              <p:par>
                                <p:cTn id="189" presetID="1" presetClass="entr" presetSubtype="0" fill="hold" grpId="4" nodeType="withEffect">
                                  <p:stCondLst>
                                    <p:cond delay="0"/>
                                  </p:stCondLst>
                                  <p:childTnLst>
                                    <p:set>
                                      <p:cBhvr>
                                        <p:cTn id="190"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4" nodeType="clickEffect">
                                  <p:stCondLst>
                                    <p:cond delay="0"/>
                                  </p:stCondLst>
                                  <p:childTnLst>
                                    <p:set>
                                      <p:cBhvr>
                                        <p:cTn id="194" dur="1" fill="hold">
                                          <p:stCondLst>
                                            <p:cond delay="0"/>
                                          </p:stCondLst>
                                        </p:cTn>
                                        <p:tgtEl>
                                          <p:spTgt spid="327"/>
                                        </p:tgtEl>
                                        <p:attrNameLst>
                                          <p:attrName>style.visibility</p:attrName>
                                        </p:attrNameLst>
                                      </p:cBhvr>
                                      <p:to>
                                        <p:strVal val="visible"/>
                                      </p:to>
                                    </p:set>
                                  </p:childTnLst>
                                  <p:subTnLst>
                                    <p:set>
                                      <p:cBhvr override="childStyle">
                                        <p:cTn dur="1" fill="hold" display="0" masterRel="nextClick" afterEffect="1"/>
                                        <p:tgtEl>
                                          <p:spTgt spid="327"/>
                                        </p:tgtEl>
                                        <p:attrNameLst>
                                          <p:attrName>style.visibility</p:attrName>
                                        </p:attrNameLst>
                                      </p:cBhvr>
                                      <p:to>
                                        <p:strVal val="hidden"/>
                                      </p:to>
                                    </p:set>
                                  </p:sub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499"/>
                                          </p:stCondLst>
                                        </p:cTn>
                                        <p:tgtEl>
                                          <p:spTgt spid="313"/>
                                        </p:tgtEl>
                                        <p:attrNameLst>
                                          <p:attrName>style.visibility</p:attrName>
                                        </p:attrNameLst>
                                      </p:cBhvr>
                                      <p:to>
                                        <p:strVal val="visible"/>
                                      </p:to>
                                    </p:set>
                                  </p:childTnLst>
                                </p:cTn>
                              </p:par>
                              <p:par>
                                <p:cTn id="199" presetID="1" presetClass="entr" presetSubtype="0" fill="hold" grpId="4" nodeType="withEffect">
                                  <p:stCondLst>
                                    <p:cond delay="0"/>
                                  </p:stCondLst>
                                  <p:childTnLst>
                                    <p:set>
                                      <p:cBhvr>
                                        <p:cTn id="200" dur="1" fill="hold">
                                          <p:stCondLst>
                                            <p:cond delay="0"/>
                                          </p:stCondLst>
                                        </p:cTn>
                                        <p:tgtEl>
                                          <p:spTgt spid="326"/>
                                        </p:tgtEl>
                                        <p:attrNameLst>
                                          <p:attrName>style.visibility</p:attrName>
                                        </p:attrNameLst>
                                      </p:cBhvr>
                                      <p:to>
                                        <p:strVal val="visible"/>
                                      </p:to>
                                    </p:set>
                                  </p:childTnLst>
                                  <p:subTnLst>
                                    <p:set>
                                      <p:cBhvr override="childStyle">
                                        <p:cTn dur="1" fill="hold" display="0" masterRel="nextClick" afterEffect="1"/>
                                        <p:tgtEl>
                                          <p:spTgt spid="326"/>
                                        </p:tgtEl>
                                        <p:attrNameLst>
                                          <p:attrName>style.visibility</p:attrName>
                                        </p:attrNameLst>
                                      </p:cBhvr>
                                      <p:to>
                                        <p:strVal val="hidden"/>
                                      </p:to>
                                    </p:set>
                                  </p:sub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499"/>
                                          </p:stCondLst>
                                        </p:cTn>
                                        <p:tgtEl>
                                          <p:spTgt spid="319"/>
                                        </p:tgtEl>
                                        <p:attrNameLst>
                                          <p:attrName>style.visibility</p:attrName>
                                        </p:attrNameLst>
                                      </p:cBhvr>
                                      <p:to>
                                        <p:strVal val="visible"/>
                                      </p:to>
                                    </p:set>
                                  </p:childTnLst>
                                </p:cTn>
                              </p:par>
                              <p:par>
                                <p:cTn id="205" presetID="1" presetClass="entr" presetSubtype="0" fill="hold" grpId="5" nodeType="withEffect">
                                  <p:stCondLst>
                                    <p:cond delay="0"/>
                                  </p:stCondLst>
                                  <p:childTnLst>
                                    <p:set>
                                      <p:cBhvr>
                                        <p:cTn id="206" dur="1" fill="hold">
                                          <p:stCondLst>
                                            <p:cond delay="0"/>
                                          </p:stCondLst>
                                        </p:cTn>
                                        <p:tgtEl>
                                          <p:spTgt spid="325"/>
                                        </p:tgtEl>
                                        <p:attrNameLst>
                                          <p:attrName>style.visibility</p:attrName>
                                        </p:attrNameLst>
                                      </p:cBhvr>
                                      <p:to>
                                        <p:strVal val="visible"/>
                                      </p:to>
                                    </p:set>
                                  </p:childTnLst>
                                  <p:subTnLst>
                                    <p:set>
                                      <p:cBhvr override="childStyle">
                                        <p:cTn dur="1" fill="hold" display="0" masterRel="nextClick" afterEffect="1"/>
                                        <p:tgtEl>
                                          <p:spTgt spid="325"/>
                                        </p:tgtEl>
                                        <p:attrNameLst>
                                          <p:attrName>style.visibility</p:attrName>
                                        </p:attrNameLst>
                                      </p:cBhvr>
                                      <p:to>
                                        <p:strVal val="hidden"/>
                                      </p:to>
                                    </p:set>
                                  </p:subTnLst>
                                </p:cTn>
                              </p:par>
                            </p:childTnLst>
                          </p:cTn>
                        </p:par>
                        <p:par>
                          <p:cTn id="207" fill="hold">
                            <p:stCondLst>
                              <p:cond delay="500"/>
                            </p:stCondLst>
                            <p:childTnLst>
                              <p:par>
                                <p:cTn id="208" presetID="1" presetClass="entr" presetSubtype="0" fill="hold" grpId="0" nodeType="afterEffect">
                                  <p:stCondLst>
                                    <p:cond delay="0"/>
                                  </p:stCondLst>
                                  <p:childTnLst>
                                    <p:set>
                                      <p:cBhvr>
                                        <p:cTn id="209" dur="1" fill="hold">
                                          <p:stCondLst>
                                            <p:cond delay="499"/>
                                          </p:stCondLst>
                                        </p:cTn>
                                        <p:tgtEl>
                                          <p:spTgt spid="328"/>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272"/>
                                        </p:tgtEl>
                                        <p:attrNameLst>
                                          <p:attrName>style.visibility</p:attrName>
                                        </p:attrNameLst>
                                      </p:cBhvr>
                                      <p:to>
                                        <p:strVal val="visible"/>
                                      </p:to>
                                    </p:set>
                                  </p:childTnLst>
                                  <p:subTnLst>
                                    <p:set>
                                      <p:cBhvr override="childStyle">
                                        <p:cTn dur="1" fill="hold" display="0" masterRel="nextClick" afterEffect="1"/>
                                        <p:tgtEl>
                                          <p:spTgt spid="272"/>
                                        </p:tgtEl>
                                        <p:attrNameLst>
                                          <p:attrName>style.visibility</p:attrName>
                                        </p:attrNameLst>
                                      </p:cBhvr>
                                      <p:to>
                                        <p:strVal val="hidden"/>
                                      </p:to>
                                    </p:set>
                                  </p:subTnLst>
                                </p:cTn>
                              </p:par>
                            </p:childTnLst>
                          </p:cTn>
                        </p:par>
                      </p:childTnLst>
                    </p:cTn>
                  </p:par>
                  <p:par>
                    <p:cTn id="214" fill="hold">
                      <p:stCondLst>
                        <p:cond delay="indefinite"/>
                      </p:stCondLst>
                      <p:childTnLst>
                        <p:par>
                          <p:cTn id="215" fill="hold">
                            <p:stCondLst>
                              <p:cond delay="0"/>
                            </p:stCondLst>
                            <p:childTnLst>
                              <p:par>
                                <p:cTn id="216" presetID="53" presetClass="exit" presetSubtype="0" fill="hold" nodeType="clickEffect">
                                  <p:stCondLst>
                                    <p:cond delay="0"/>
                                  </p:stCondLst>
                                  <p:childTnLst>
                                    <p:anim calcmode="lin" valueType="num">
                                      <p:cBhvr>
                                        <p:cTn id="217" dur="500"/>
                                        <p:tgtEl>
                                          <p:spTgt spid="277"/>
                                        </p:tgtEl>
                                        <p:attrNameLst>
                                          <p:attrName>ppt_w</p:attrName>
                                        </p:attrNameLst>
                                      </p:cBhvr>
                                      <p:tavLst>
                                        <p:tav tm="0">
                                          <p:val>
                                            <p:strVal val="ppt_w"/>
                                          </p:val>
                                        </p:tav>
                                        <p:tav tm="100000">
                                          <p:val>
                                            <p:fltVal val="0"/>
                                          </p:val>
                                        </p:tav>
                                      </p:tavLst>
                                    </p:anim>
                                    <p:anim calcmode="lin" valueType="num">
                                      <p:cBhvr>
                                        <p:cTn id="218" dur="500"/>
                                        <p:tgtEl>
                                          <p:spTgt spid="277"/>
                                        </p:tgtEl>
                                        <p:attrNameLst>
                                          <p:attrName>ppt_h</p:attrName>
                                        </p:attrNameLst>
                                      </p:cBhvr>
                                      <p:tavLst>
                                        <p:tav tm="0">
                                          <p:val>
                                            <p:strVal val="ppt_h"/>
                                          </p:val>
                                        </p:tav>
                                        <p:tav tm="100000">
                                          <p:val>
                                            <p:fltVal val="0"/>
                                          </p:val>
                                        </p:tav>
                                      </p:tavLst>
                                    </p:anim>
                                    <p:animEffect transition="out" filter="fade">
                                      <p:cBhvr>
                                        <p:cTn id="219" dur="500"/>
                                        <p:tgtEl>
                                          <p:spTgt spid="277"/>
                                        </p:tgtEl>
                                      </p:cBhvr>
                                    </p:animEffect>
                                    <p:set>
                                      <p:cBhvr>
                                        <p:cTn id="220" dur="1" fill="hold">
                                          <p:stCondLst>
                                            <p:cond delay="499"/>
                                          </p:stCondLst>
                                        </p:cTn>
                                        <p:tgtEl>
                                          <p:spTgt spid="277"/>
                                        </p:tgtEl>
                                        <p:attrNameLst>
                                          <p:attrName>style.visibility</p:attrName>
                                        </p:attrNameLst>
                                      </p:cBhvr>
                                      <p:to>
                                        <p:strVal val="hidden"/>
                                      </p:to>
                                    </p:set>
                                  </p:childTnLst>
                                </p:cTn>
                              </p:par>
                              <p:par>
                                <p:cTn id="221" presetID="1" presetClass="exit" presetSubtype="0" fill="hold" grpId="1" nodeType="withEffect">
                                  <p:stCondLst>
                                    <p:cond delay="0"/>
                                  </p:stCondLst>
                                  <p:childTnLst>
                                    <p:set>
                                      <p:cBhvr>
                                        <p:cTn id="222" dur="1" fill="hold">
                                          <p:stCondLst>
                                            <p:cond delay="0"/>
                                          </p:stCondLst>
                                        </p:cTn>
                                        <p:tgtEl>
                                          <p:spTgt spid="328"/>
                                        </p:tgtEl>
                                        <p:attrNameLst>
                                          <p:attrName>style.visibility</p:attrName>
                                        </p:attrNameLst>
                                      </p:cBhvr>
                                      <p:to>
                                        <p:strVal val="hidden"/>
                                      </p:to>
                                    </p:set>
                                  </p:childTnLst>
                                </p:cTn>
                              </p:par>
                              <p:par>
                                <p:cTn id="223" presetID="1" presetClass="exit" presetSubtype="0" fill="hold" nodeType="withEffect">
                                  <p:stCondLst>
                                    <p:cond delay="0"/>
                                  </p:stCondLst>
                                  <p:childTnLst>
                                    <p:set>
                                      <p:cBhvr>
                                        <p:cTn id="224" dur="1" fill="hold">
                                          <p:stCondLst>
                                            <p:cond delay="0"/>
                                          </p:stCondLst>
                                        </p:cTn>
                                        <p:tgtEl>
                                          <p:spTgt spid="313"/>
                                        </p:tgtEl>
                                        <p:attrNameLst>
                                          <p:attrName>style.visibility</p:attrName>
                                        </p:attrNameLst>
                                      </p:cBhvr>
                                      <p:to>
                                        <p:strVal val="hidden"/>
                                      </p:to>
                                    </p:set>
                                  </p:childTnLst>
                                </p:cTn>
                              </p:par>
                              <p:par>
                                <p:cTn id="225" presetID="1" presetClass="exit" presetSubtype="0" fill="hold" nodeType="withEffect">
                                  <p:stCondLst>
                                    <p:cond delay="0"/>
                                  </p:stCondLst>
                                  <p:childTnLst>
                                    <p:set>
                                      <p:cBhvr>
                                        <p:cTn id="226" dur="1" fill="hold">
                                          <p:stCondLst>
                                            <p:cond delay="0"/>
                                          </p:stCondLst>
                                        </p:cTn>
                                        <p:tgtEl>
                                          <p:spTgt spid="316"/>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319"/>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289"/>
                                        </p:tgtEl>
                                        <p:attrNameLst>
                                          <p:attrName>style.visibility</p:attrName>
                                        </p:attrNameLst>
                                      </p:cBhvr>
                                      <p:to>
                                        <p:strVal val="hidden"/>
                                      </p:to>
                                    </p:set>
                                  </p:childTnLst>
                                </p:cTn>
                              </p:par>
                              <p:par>
                                <p:cTn id="231" presetID="1" presetClass="exit" presetSubtype="0" fill="hold" nodeType="withEffect">
                                  <p:stCondLst>
                                    <p:cond delay="0"/>
                                  </p:stCondLst>
                                  <p:childTnLst>
                                    <p:set>
                                      <p:cBhvr>
                                        <p:cTn id="232" dur="1" fill="hold">
                                          <p:stCondLst>
                                            <p:cond delay="0"/>
                                          </p:stCondLst>
                                        </p:cTn>
                                        <p:tgtEl>
                                          <p:spTgt spid="292"/>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295"/>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298"/>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301"/>
                                        </p:tgtEl>
                                        <p:attrNameLst>
                                          <p:attrName>style.visibility</p:attrName>
                                        </p:attrNameLst>
                                      </p:cBhvr>
                                      <p:to>
                                        <p:strVal val="hidden"/>
                                      </p:to>
                                    </p:set>
                                  </p:childTnLst>
                                </p:cTn>
                              </p:par>
                              <p:par>
                                <p:cTn id="239" presetID="1" presetClass="exit" presetSubtype="0" fill="hold" nodeType="withEffect">
                                  <p:stCondLst>
                                    <p:cond delay="0"/>
                                  </p:stCondLst>
                                  <p:childTnLst>
                                    <p:set>
                                      <p:cBhvr>
                                        <p:cTn id="240" dur="1" fill="hold">
                                          <p:stCondLst>
                                            <p:cond delay="0"/>
                                          </p:stCondLst>
                                        </p:cTn>
                                        <p:tgtEl>
                                          <p:spTgt spid="304"/>
                                        </p:tgtEl>
                                        <p:attrNameLst>
                                          <p:attrName>style.visibility</p:attrName>
                                        </p:attrNameLst>
                                      </p:cBhvr>
                                      <p:to>
                                        <p:strVal val="hidden"/>
                                      </p:to>
                                    </p:set>
                                  </p:childTnLst>
                                </p:cTn>
                              </p:par>
                              <p:par>
                                <p:cTn id="241" presetID="1" presetClass="exit" presetSubtype="0" fill="hold" nodeType="withEffect">
                                  <p:stCondLst>
                                    <p:cond delay="0"/>
                                  </p:stCondLst>
                                  <p:childTnLst>
                                    <p:set>
                                      <p:cBhvr>
                                        <p:cTn id="242" dur="1" fill="hold">
                                          <p:stCondLst>
                                            <p:cond delay="0"/>
                                          </p:stCondLst>
                                        </p:cTn>
                                        <p:tgtEl>
                                          <p:spTgt spid="307"/>
                                        </p:tgtEl>
                                        <p:attrNameLst>
                                          <p:attrName>style.visibility</p:attrName>
                                        </p:attrNameLst>
                                      </p:cBhvr>
                                      <p:to>
                                        <p:strVal val="hidden"/>
                                      </p:to>
                                    </p:set>
                                  </p:childTnLst>
                                </p:cTn>
                              </p:par>
                              <p:par>
                                <p:cTn id="243" presetID="1" presetClass="exit" presetSubtype="0" fill="hold" nodeType="withEffect">
                                  <p:stCondLst>
                                    <p:cond delay="0"/>
                                  </p:stCondLst>
                                  <p:childTnLst>
                                    <p:set>
                                      <p:cBhvr>
                                        <p:cTn id="244" dur="1" fill="hold">
                                          <p:stCondLst>
                                            <p:cond delay="0"/>
                                          </p:stCondLst>
                                        </p:cTn>
                                        <p:tgtEl>
                                          <p:spTgt spid="310"/>
                                        </p:tgtEl>
                                        <p:attrNameLst>
                                          <p:attrName>style.visibility</p:attrName>
                                        </p:attrNameLst>
                                      </p:cBhvr>
                                      <p:to>
                                        <p:strVal val="hidden"/>
                                      </p:to>
                                    </p:set>
                                  </p:childTnLst>
                                </p:cTn>
                              </p:par>
                              <p:par>
                                <p:cTn id="245" presetID="1" presetClass="entr" presetSubtype="0" fill="hold" grpId="0" nodeType="withEffect">
                                  <p:stCondLst>
                                    <p:cond delay="0"/>
                                  </p:stCondLst>
                                  <p:childTnLst>
                                    <p:set>
                                      <p:cBhvr>
                                        <p:cTn id="246" dur="1" fill="hold">
                                          <p:stCondLst>
                                            <p:cond delay="0"/>
                                          </p:stCondLst>
                                        </p:cTn>
                                        <p:tgtEl>
                                          <p:spTgt spid="268"/>
                                        </p:tgtEl>
                                        <p:attrNameLst>
                                          <p:attrName>style.visibility</p:attrName>
                                        </p:attrNameLst>
                                      </p:cBhvr>
                                      <p:to>
                                        <p:strVal val="visible"/>
                                      </p:to>
                                    </p:set>
                                  </p:childTnLst>
                                </p:cTn>
                              </p:par>
                              <p:par>
                                <p:cTn id="247" presetID="1" presetClass="entr" presetSubtype="0" fill="hold" grpId="2" nodeType="withEffect">
                                  <p:stCondLst>
                                    <p:cond delay="0"/>
                                  </p:stCondLst>
                                  <p:childTnLst>
                                    <p:set>
                                      <p:cBhvr>
                                        <p:cTn id="248" dur="1" fill="hold">
                                          <p:stCondLst>
                                            <p:cond delay="0"/>
                                          </p:stCondLst>
                                        </p:cTn>
                                        <p:tgtEl>
                                          <p:spTgt spid="265"/>
                                        </p:tgtEl>
                                        <p:attrNameLst>
                                          <p:attrName>style.visibility</p:attrName>
                                        </p:attrNameLst>
                                      </p:cBhvr>
                                      <p:to>
                                        <p:strVal val="visible"/>
                                      </p:to>
                                    </p:set>
                                  </p:childTnLst>
                                  <p:subTnLst>
                                    <p:set>
                                      <p:cBhvr override="childStyle">
                                        <p:cTn dur="1" fill="hold" display="0" masterRel="nextClick" afterEffect="1"/>
                                        <p:tgtEl>
                                          <p:spTgt spid="265"/>
                                        </p:tgtEl>
                                        <p:attrNameLst>
                                          <p:attrName>style.visibility</p:attrName>
                                        </p:attrNameLst>
                                      </p:cBhvr>
                                      <p:to>
                                        <p:strVal val="hidden"/>
                                      </p:to>
                                    </p:set>
                                  </p:sub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266"/>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273"/>
                                        </p:tgtEl>
                                        <p:attrNameLst>
                                          <p:attrName>style.visibility</p:attrName>
                                        </p:attrNameLst>
                                      </p:cBhvr>
                                      <p:to>
                                        <p:strVal val="visible"/>
                                      </p:to>
                                    </p:set>
                                  </p:childTnLst>
                                  <p:subTnLst>
                                    <p:set>
                                      <p:cBhvr override="childStyle">
                                        <p:cTn dur="1" fill="hold" display="0" masterRel="nextClick" afterEffect="1"/>
                                        <p:tgtEl>
                                          <p:spTgt spid="273"/>
                                        </p:tgtEl>
                                        <p:attrNameLst>
                                          <p:attrName>style.visibility</p:attrName>
                                        </p:attrNameLst>
                                      </p:cBhvr>
                                      <p:to>
                                        <p:strVal val="hidden"/>
                                      </p:to>
                                    </p:set>
                                  </p:subTnLst>
                                </p:cTn>
                              </p:par>
                            </p:childTnLst>
                          </p:cTn>
                        </p:par>
                      </p:childTnLst>
                    </p:cTn>
                  </p:par>
                  <p:par>
                    <p:cTn id="257" fill="hold">
                      <p:stCondLst>
                        <p:cond delay="indefinite"/>
                      </p:stCondLst>
                      <p:childTnLst>
                        <p:par>
                          <p:cTn id="258" fill="hold">
                            <p:stCondLst>
                              <p:cond delay="0"/>
                            </p:stCondLst>
                            <p:childTnLst>
                              <p:par>
                                <p:cTn id="259" presetID="1" presetClass="exit" presetSubtype="0" fill="hold" grpId="1" nodeType="clickEffect">
                                  <p:stCondLst>
                                    <p:cond delay="0"/>
                                  </p:stCondLst>
                                  <p:childTnLst>
                                    <p:set>
                                      <p:cBhvr>
                                        <p:cTn id="260" dur="1" fill="hold">
                                          <p:stCondLst>
                                            <p:cond delay="0"/>
                                          </p:stCondLst>
                                        </p:cTn>
                                        <p:tgtEl>
                                          <p:spTgt spid="266"/>
                                        </p:tgtEl>
                                        <p:attrNameLst>
                                          <p:attrName>style.visibility</p:attrName>
                                        </p:attrNameLst>
                                      </p:cBhvr>
                                      <p:to>
                                        <p:strVal val="hidden"/>
                                      </p:to>
                                    </p:set>
                                  </p:childTnLst>
                                </p:cTn>
                              </p:par>
                            </p:childTnLst>
                          </p:cTn>
                        </p:par>
                        <p:par>
                          <p:cTn id="261" fill="hold">
                            <p:stCondLst>
                              <p:cond delay="0"/>
                            </p:stCondLst>
                            <p:childTnLst>
                              <p:par>
                                <p:cTn id="262" presetID="2" presetClass="entr" presetSubtype="6" fill="hold" nodeType="afterEffect">
                                  <p:stCondLst>
                                    <p:cond delay="0"/>
                                  </p:stCondLst>
                                  <p:childTnLst>
                                    <p:set>
                                      <p:cBhvr>
                                        <p:cTn id="263" dur="1" fill="hold">
                                          <p:stCondLst>
                                            <p:cond delay="0"/>
                                          </p:stCondLst>
                                        </p:cTn>
                                        <p:tgtEl>
                                          <p:spTgt spid="329"/>
                                        </p:tgtEl>
                                        <p:attrNameLst>
                                          <p:attrName>style.visibility</p:attrName>
                                        </p:attrNameLst>
                                      </p:cBhvr>
                                      <p:to>
                                        <p:strVal val="visible"/>
                                      </p:to>
                                    </p:set>
                                    <p:anim calcmode="lin" valueType="num">
                                      <p:cBhvr additive="base">
                                        <p:cTn id="264" dur="500" fill="hold"/>
                                        <p:tgtEl>
                                          <p:spTgt spid="329"/>
                                        </p:tgtEl>
                                        <p:attrNameLst>
                                          <p:attrName>ppt_x</p:attrName>
                                        </p:attrNameLst>
                                      </p:cBhvr>
                                      <p:tavLst>
                                        <p:tav tm="0">
                                          <p:val>
                                            <p:strVal val="1+#ppt_w/2"/>
                                          </p:val>
                                        </p:tav>
                                        <p:tav tm="100000">
                                          <p:val>
                                            <p:strVal val="#ppt_x"/>
                                          </p:val>
                                        </p:tav>
                                      </p:tavLst>
                                    </p:anim>
                                    <p:anim calcmode="lin" valueType="num">
                                      <p:cBhvr additive="base">
                                        <p:cTn id="265" dur="500" fill="hold"/>
                                        <p:tgtEl>
                                          <p:spTgt spid="329"/>
                                        </p:tgtEl>
                                        <p:attrNameLst>
                                          <p:attrName>ppt_y</p:attrName>
                                        </p:attrNameLst>
                                      </p:cBhvr>
                                      <p:tavLst>
                                        <p:tav tm="0">
                                          <p:val>
                                            <p:strVal val="1+#ppt_h/2"/>
                                          </p:val>
                                        </p:tav>
                                        <p:tav tm="100000">
                                          <p:val>
                                            <p:strVal val="#ppt_y"/>
                                          </p:val>
                                        </p:tav>
                                      </p:tavLst>
                                    </p:anim>
                                  </p:childTnLst>
                                </p:cTn>
                              </p:par>
                            </p:childTnLst>
                          </p:cTn>
                        </p:par>
                        <p:par>
                          <p:cTn id="266" fill="hold">
                            <p:stCondLst>
                              <p:cond delay="500"/>
                            </p:stCondLst>
                            <p:childTnLst>
                              <p:par>
                                <p:cTn id="267" presetID="1" presetClass="entr" presetSubtype="0" fill="hold" grpId="0" nodeType="afterEffect">
                                  <p:stCondLst>
                                    <p:cond delay="0"/>
                                  </p:stCondLst>
                                  <p:childTnLst>
                                    <p:set>
                                      <p:cBhvr>
                                        <p:cTn id="268" dur="1" fill="hold">
                                          <p:stCondLst>
                                            <p:cond delay="499"/>
                                          </p:stCondLst>
                                        </p:cTn>
                                        <p:tgtEl>
                                          <p:spTgt spid="356"/>
                                        </p:tgtEl>
                                        <p:attrNameLst>
                                          <p:attrName>style.visibility</p:attrName>
                                        </p:attrNameLst>
                                      </p:cBhvr>
                                      <p:to>
                                        <p:strVal val="visible"/>
                                      </p:to>
                                    </p:set>
                                  </p:childTnLst>
                                  <p:subTnLst>
                                    <p:set>
                                      <p:cBhvr override="childStyle">
                                        <p:cTn dur="1" fill="hold" display="0" masterRel="nextClick" afterEffect="1"/>
                                        <p:tgtEl>
                                          <p:spTgt spid="356"/>
                                        </p:tgtEl>
                                        <p:attrNameLst>
                                          <p:attrName>style.visibility</p:attrName>
                                        </p:attrNameLst>
                                      </p:cBhvr>
                                      <p:to>
                                        <p:strVal val="hidden"/>
                                      </p:to>
                                    </p:set>
                                  </p:subTnLst>
                                </p:cTn>
                              </p:par>
                            </p:childTnLst>
                          </p:cTn>
                        </p:par>
                      </p:childTnLst>
                    </p:cTn>
                  </p:par>
                  <p:par>
                    <p:cTn id="269" fill="hold">
                      <p:stCondLst>
                        <p:cond delay="indefinite"/>
                      </p:stCondLst>
                      <p:childTnLst>
                        <p:par>
                          <p:cTn id="270" fill="hold">
                            <p:stCondLst>
                              <p:cond delay="0"/>
                            </p:stCondLst>
                            <p:childTnLst>
                              <p:par>
                                <p:cTn id="271" presetID="1" presetClass="entr" presetSubtype="0" fill="hold" nodeType="clickEffect">
                                  <p:stCondLst>
                                    <p:cond delay="0"/>
                                  </p:stCondLst>
                                  <p:childTnLst>
                                    <p:set>
                                      <p:cBhvr>
                                        <p:cTn id="272" dur="1" fill="hold">
                                          <p:stCondLst>
                                            <p:cond delay="499"/>
                                          </p:stCondLst>
                                        </p:cTn>
                                        <p:tgtEl>
                                          <p:spTgt spid="341"/>
                                        </p:tgtEl>
                                        <p:attrNameLst>
                                          <p:attrName>style.visibility</p:attrName>
                                        </p:attrNameLst>
                                      </p:cBhvr>
                                      <p:to>
                                        <p:strVal val="visible"/>
                                      </p:to>
                                    </p:set>
                                  </p:childTnLst>
                                </p:cTn>
                              </p:par>
                            </p:childTnLst>
                          </p:cTn>
                        </p:par>
                        <p:par>
                          <p:cTn id="273" fill="hold">
                            <p:stCondLst>
                              <p:cond delay="500"/>
                            </p:stCondLst>
                            <p:childTnLst>
                              <p:par>
                                <p:cTn id="274" presetID="1" presetClass="entr" presetSubtype="0" fill="hold" grpId="0" nodeType="afterEffect">
                                  <p:stCondLst>
                                    <p:cond delay="0"/>
                                  </p:stCondLst>
                                  <p:childTnLst>
                                    <p:set>
                                      <p:cBhvr>
                                        <p:cTn id="275" dur="1" fill="hold">
                                          <p:stCondLst>
                                            <p:cond delay="499"/>
                                          </p:stCondLst>
                                        </p:cTn>
                                        <p:tgtEl>
                                          <p:spTgt spid="357"/>
                                        </p:tgtEl>
                                        <p:attrNameLst>
                                          <p:attrName>style.visibility</p:attrName>
                                        </p:attrNameLst>
                                      </p:cBhvr>
                                      <p:to>
                                        <p:strVal val="visible"/>
                                      </p:to>
                                    </p:set>
                                  </p:childTnLst>
                                  <p:subTnLst>
                                    <p:set>
                                      <p:cBhvr override="childStyle">
                                        <p:cTn dur="1" fill="hold" display="0" masterRel="nextClick" afterEffect="1"/>
                                        <p:tgtEl>
                                          <p:spTgt spid="357"/>
                                        </p:tgtEl>
                                        <p:attrNameLst>
                                          <p:attrName>style.visibility</p:attrName>
                                        </p:attrNameLst>
                                      </p:cBhvr>
                                      <p:to>
                                        <p:strVal val="hidden"/>
                                      </p:to>
                                    </p:set>
                                  </p:sub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499"/>
                                          </p:stCondLst>
                                        </p:cTn>
                                        <p:tgtEl>
                                          <p:spTgt spid="358"/>
                                        </p:tgtEl>
                                        <p:attrNameLst>
                                          <p:attrName>style.visibility</p:attrName>
                                        </p:attrNameLst>
                                      </p:cBhvr>
                                      <p:to>
                                        <p:strVal val="visible"/>
                                      </p:to>
                                    </p:set>
                                  </p:childTnLst>
                                  <p:subTnLst>
                                    <p:set>
                                      <p:cBhvr override="childStyle">
                                        <p:cTn dur="1" fill="hold" display="0" masterRel="nextClick" afterEffect="1"/>
                                        <p:tgtEl>
                                          <p:spTgt spid="358"/>
                                        </p:tgtEl>
                                        <p:attrNameLst>
                                          <p:attrName>style.visibility</p:attrName>
                                        </p:attrNameLst>
                                      </p:cBhvr>
                                      <p:to>
                                        <p:strVal val="hidden"/>
                                      </p:to>
                                    </p:set>
                                  </p:subTnLst>
                                </p:cTn>
                              </p:par>
                            </p:childTnLst>
                          </p:cTn>
                        </p:par>
                      </p:childTnLst>
                    </p:cTn>
                  </p:par>
                  <p:par>
                    <p:cTn id="280" fill="hold">
                      <p:stCondLst>
                        <p:cond delay="indefinite"/>
                      </p:stCondLst>
                      <p:childTnLst>
                        <p:par>
                          <p:cTn id="281" fill="hold">
                            <p:stCondLst>
                              <p:cond delay="0"/>
                            </p:stCondLst>
                            <p:childTnLst>
                              <p:par>
                                <p:cTn id="282" presetID="1" presetClass="entr" presetSubtype="0" fill="hold" nodeType="clickEffect">
                                  <p:stCondLst>
                                    <p:cond delay="0"/>
                                  </p:stCondLst>
                                  <p:childTnLst>
                                    <p:set>
                                      <p:cBhvr>
                                        <p:cTn id="283" dur="1" fill="hold">
                                          <p:stCondLst>
                                            <p:cond delay="499"/>
                                          </p:stCondLst>
                                        </p:cTn>
                                        <p:tgtEl>
                                          <p:spTgt spid="344"/>
                                        </p:tgtEl>
                                        <p:attrNameLst>
                                          <p:attrName>style.visibility</p:attrName>
                                        </p:attrNameLst>
                                      </p:cBhvr>
                                      <p:to>
                                        <p:strVal val="visible"/>
                                      </p:to>
                                    </p:set>
                                  </p:childTnLst>
                                </p:cTn>
                              </p:par>
                            </p:childTnLst>
                          </p:cTn>
                        </p:par>
                        <p:par>
                          <p:cTn id="284" fill="hold">
                            <p:stCondLst>
                              <p:cond delay="500"/>
                            </p:stCondLst>
                            <p:childTnLst>
                              <p:par>
                                <p:cTn id="285" presetID="1" presetClass="entr" presetSubtype="0" fill="hold" grpId="0" nodeType="afterEffect">
                                  <p:stCondLst>
                                    <p:cond delay="0"/>
                                  </p:stCondLst>
                                  <p:childTnLst>
                                    <p:set>
                                      <p:cBhvr>
                                        <p:cTn id="286" dur="1" fill="hold">
                                          <p:stCondLst>
                                            <p:cond delay="499"/>
                                          </p:stCondLst>
                                        </p:cTn>
                                        <p:tgtEl>
                                          <p:spTgt spid="359"/>
                                        </p:tgtEl>
                                        <p:attrNameLst>
                                          <p:attrName>style.visibility</p:attrName>
                                        </p:attrNameLst>
                                      </p:cBhvr>
                                      <p:to>
                                        <p:strVal val="visible"/>
                                      </p:to>
                                    </p:set>
                                  </p:childTnLst>
                                  <p:subTnLst>
                                    <p:set>
                                      <p:cBhvr override="childStyle">
                                        <p:cTn dur="1" fill="hold" display="0" masterRel="nextClick" afterEffect="1"/>
                                        <p:tgtEl>
                                          <p:spTgt spid="359"/>
                                        </p:tgtEl>
                                        <p:attrNameLst>
                                          <p:attrName>style.visibility</p:attrName>
                                        </p:attrNameLst>
                                      </p:cBhvr>
                                      <p:to>
                                        <p:strVal val="hidden"/>
                                      </p:to>
                                    </p:set>
                                  </p:sub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499"/>
                                          </p:stCondLst>
                                        </p:cTn>
                                        <p:tgtEl>
                                          <p:spTgt spid="361"/>
                                        </p:tgtEl>
                                        <p:attrNameLst>
                                          <p:attrName>style.visibility</p:attrName>
                                        </p:attrNameLst>
                                      </p:cBhvr>
                                      <p:to>
                                        <p:strVal val="visible"/>
                                      </p:to>
                                    </p:set>
                                  </p:childTnLst>
                                  <p:subTnLst>
                                    <p:set>
                                      <p:cBhvr override="childStyle">
                                        <p:cTn dur="1" fill="hold" display="0" masterRel="nextClick" afterEffect="1"/>
                                        <p:tgtEl>
                                          <p:spTgt spid="361"/>
                                        </p:tgtEl>
                                        <p:attrNameLst>
                                          <p:attrName>style.visibility</p:attrName>
                                        </p:attrNameLst>
                                      </p:cBhvr>
                                      <p:to>
                                        <p:strVal val="hidden"/>
                                      </p:to>
                                    </p:set>
                                  </p:sub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499"/>
                                          </p:stCondLst>
                                        </p:cTn>
                                        <p:tgtEl>
                                          <p:spTgt spid="360"/>
                                        </p:tgtEl>
                                        <p:attrNameLst>
                                          <p:attrName>style.visibility</p:attrName>
                                        </p:attrNameLst>
                                      </p:cBhvr>
                                      <p:to>
                                        <p:strVal val="visible"/>
                                      </p:to>
                                    </p:set>
                                  </p:childTnLst>
                                  <p:subTnLst>
                                    <p:set>
                                      <p:cBhvr override="childStyle">
                                        <p:cTn dur="1" fill="hold" display="0" masterRel="nextClick" afterEffect="1"/>
                                        <p:tgtEl>
                                          <p:spTgt spid="360"/>
                                        </p:tgtEl>
                                        <p:attrNameLst>
                                          <p:attrName>style.visibility</p:attrName>
                                        </p:attrNameLst>
                                      </p:cBhvr>
                                      <p:to>
                                        <p:strVal val="hidden"/>
                                      </p:to>
                                    </p:set>
                                  </p:subTnLst>
                                </p:cTn>
                              </p:par>
                            </p:childTnLst>
                          </p:cTn>
                        </p:par>
                      </p:childTnLst>
                    </p:cTn>
                  </p:par>
                  <p:par>
                    <p:cTn id="295" fill="hold">
                      <p:stCondLst>
                        <p:cond delay="indefinite"/>
                      </p:stCondLst>
                      <p:childTnLst>
                        <p:par>
                          <p:cTn id="296" fill="hold">
                            <p:stCondLst>
                              <p:cond delay="0"/>
                            </p:stCondLst>
                            <p:childTnLst>
                              <p:par>
                                <p:cTn id="297" presetID="1" presetClass="entr" presetSubtype="0" fill="hold" nodeType="clickEffect">
                                  <p:stCondLst>
                                    <p:cond delay="0"/>
                                  </p:stCondLst>
                                  <p:childTnLst>
                                    <p:set>
                                      <p:cBhvr>
                                        <p:cTn id="298" dur="1" fill="hold">
                                          <p:stCondLst>
                                            <p:cond delay="499"/>
                                          </p:stCondLst>
                                        </p:cTn>
                                        <p:tgtEl>
                                          <p:spTgt spid="350"/>
                                        </p:tgtEl>
                                        <p:attrNameLst>
                                          <p:attrName>style.visibility</p:attrName>
                                        </p:attrNameLst>
                                      </p:cBhvr>
                                      <p:to>
                                        <p:strVal val="visible"/>
                                      </p:to>
                                    </p:set>
                                  </p:childTnLst>
                                </p:cTn>
                              </p:par>
                              <p:par>
                                <p:cTn id="299" presetID="1" presetClass="entr" presetSubtype="0" fill="hold" grpId="1" nodeType="withEffect">
                                  <p:stCondLst>
                                    <p:cond delay="0"/>
                                  </p:stCondLst>
                                  <p:childTnLst>
                                    <p:set>
                                      <p:cBhvr>
                                        <p:cTn id="300" dur="1" fill="hold">
                                          <p:stCondLst>
                                            <p:cond delay="0"/>
                                          </p:stCondLst>
                                        </p:cTn>
                                        <p:tgtEl>
                                          <p:spTgt spid="359"/>
                                        </p:tgtEl>
                                        <p:attrNameLst>
                                          <p:attrName>style.visibility</p:attrName>
                                        </p:attrNameLst>
                                      </p:cBhvr>
                                      <p:to>
                                        <p:strVal val="visible"/>
                                      </p:to>
                                    </p:set>
                                  </p:childTnLst>
                                  <p:subTnLst>
                                    <p:set>
                                      <p:cBhvr override="childStyle">
                                        <p:cTn dur="1" fill="hold" display="0" masterRel="nextClick" afterEffect="1"/>
                                        <p:tgtEl>
                                          <p:spTgt spid="359"/>
                                        </p:tgtEl>
                                        <p:attrNameLst>
                                          <p:attrName>style.visibility</p:attrName>
                                        </p:attrNameLst>
                                      </p:cBhvr>
                                      <p:to>
                                        <p:strVal val="hidden"/>
                                      </p:to>
                                    </p:set>
                                  </p:sub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1" nodeType="clickEffect">
                                  <p:stCondLst>
                                    <p:cond delay="0"/>
                                  </p:stCondLst>
                                  <p:childTnLst>
                                    <p:set>
                                      <p:cBhvr>
                                        <p:cTn id="304" dur="1" fill="hold">
                                          <p:stCondLst>
                                            <p:cond delay="0"/>
                                          </p:stCondLst>
                                        </p:cTn>
                                        <p:tgtEl>
                                          <p:spTgt spid="361"/>
                                        </p:tgtEl>
                                        <p:attrNameLst>
                                          <p:attrName>style.visibility</p:attrName>
                                        </p:attrNameLst>
                                      </p:cBhvr>
                                      <p:to>
                                        <p:strVal val="visible"/>
                                      </p:to>
                                    </p:set>
                                  </p:childTnLst>
                                  <p:subTnLst>
                                    <p:set>
                                      <p:cBhvr override="childStyle">
                                        <p:cTn dur="1" fill="hold" display="0" masterRel="nextClick" afterEffect="1"/>
                                        <p:tgtEl>
                                          <p:spTgt spid="361"/>
                                        </p:tgtEl>
                                        <p:attrNameLst>
                                          <p:attrName>style.visibility</p:attrName>
                                        </p:attrNameLst>
                                      </p:cBhvr>
                                      <p:to>
                                        <p:strVal val="hidden"/>
                                      </p:to>
                                    </p:set>
                                  </p:sub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499"/>
                                          </p:stCondLst>
                                        </p:cTn>
                                        <p:tgtEl>
                                          <p:spTgt spid="347"/>
                                        </p:tgtEl>
                                        <p:attrNameLst>
                                          <p:attrName>style.visibility</p:attrName>
                                        </p:attrNameLst>
                                      </p:cBhvr>
                                      <p:to>
                                        <p:strVal val="visible"/>
                                      </p:to>
                                    </p:set>
                                  </p:childTnLst>
                                </p:cTn>
                              </p:par>
                              <p:par>
                                <p:cTn id="309" presetID="1" presetClass="entr" presetSubtype="0" fill="hold" grpId="1" nodeType="withEffect">
                                  <p:stCondLst>
                                    <p:cond delay="0"/>
                                  </p:stCondLst>
                                  <p:childTnLst>
                                    <p:set>
                                      <p:cBhvr>
                                        <p:cTn id="310" dur="1" fill="hold">
                                          <p:stCondLst>
                                            <p:cond delay="0"/>
                                          </p:stCondLst>
                                        </p:cTn>
                                        <p:tgtEl>
                                          <p:spTgt spid="360"/>
                                        </p:tgtEl>
                                        <p:attrNameLst>
                                          <p:attrName>style.visibility</p:attrName>
                                        </p:attrNameLst>
                                      </p:cBhvr>
                                      <p:to>
                                        <p:strVal val="visible"/>
                                      </p:to>
                                    </p:set>
                                  </p:childTnLst>
                                  <p:subTnLst>
                                    <p:set>
                                      <p:cBhvr override="childStyle">
                                        <p:cTn dur="1" fill="hold" display="0" masterRel="nextClick" afterEffect="1"/>
                                        <p:tgtEl>
                                          <p:spTgt spid="360"/>
                                        </p:tgtEl>
                                        <p:attrNameLst>
                                          <p:attrName>style.visibility</p:attrName>
                                        </p:attrNameLst>
                                      </p:cBhvr>
                                      <p:to>
                                        <p:strVal val="hidden"/>
                                      </p:to>
                                    </p:set>
                                  </p:subTnLst>
                                </p:cTn>
                              </p:par>
                            </p:childTnLst>
                          </p:cTn>
                        </p:par>
                      </p:childTnLst>
                    </p:cTn>
                  </p:par>
                  <p:par>
                    <p:cTn id="311" fill="hold">
                      <p:stCondLst>
                        <p:cond delay="indefinite"/>
                      </p:stCondLst>
                      <p:childTnLst>
                        <p:par>
                          <p:cTn id="312" fill="hold">
                            <p:stCondLst>
                              <p:cond delay="0"/>
                            </p:stCondLst>
                            <p:childTnLst>
                              <p:par>
                                <p:cTn id="313" presetID="1" presetClass="entr" presetSubtype="0" fill="hold" nodeType="clickEffect">
                                  <p:stCondLst>
                                    <p:cond delay="0"/>
                                  </p:stCondLst>
                                  <p:childTnLst>
                                    <p:set>
                                      <p:cBhvr>
                                        <p:cTn id="314" dur="1" fill="hold">
                                          <p:stCondLst>
                                            <p:cond delay="499"/>
                                          </p:stCondLst>
                                        </p:cTn>
                                        <p:tgtEl>
                                          <p:spTgt spid="353"/>
                                        </p:tgtEl>
                                        <p:attrNameLst>
                                          <p:attrName>style.visibility</p:attrName>
                                        </p:attrNameLst>
                                      </p:cBhvr>
                                      <p:to>
                                        <p:strVal val="visible"/>
                                      </p:to>
                                    </p:set>
                                  </p:childTnLst>
                                </p:cTn>
                              </p:par>
                              <p:par>
                                <p:cTn id="315" presetID="1" presetClass="entr" presetSubtype="0" fill="hold" grpId="2" nodeType="withEffect">
                                  <p:stCondLst>
                                    <p:cond delay="0"/>
                                  </p:stCondLst>
                                  <p:childTnLst>
                                    <p:set>
                                      <p:cBhvr>
                                        <p:cTn id="316" dur="1" fill="hold">
                                          <p:stCondLst>
                                            <p:cond delay="0"/>
                                          </p:stCondLst>
                                        </p:cTn>
                                        <p:tgtEl>
                                          <p:spTgt spid="359"/>
                                        </p:tgtEl>
                                        <p:attrNameLst>
                                          <p:attrName>style.visibility</p:attrName>
                                        </p:attrNameLst>
                                      </p:cBhvr>
                                      <p:to>
                                        <p:strVal val="visible"/>
                                      </p:to>
                                    </p:set>
                                  </p:childTnLst>
                                  <p:subTnLst>
                                    <p:set>
                                      <p:cBhvr override="childStyle">
                                        <p:cTn dur="1" fill="hold" display="0" masterRel="nextClick" afterEffect="1"/>
                                        <p:tgtEl>
                                          <p:spTgt spid="359"/>
                                        </p:tgtEl>
                                        <p:attrNameLst>
                                          <p:attrName>style.visibility</p:attrName>
                                        </p:attrNameLst>
                                      </p:cBhvr>
                                      <p:to>
                                        <p:strVal val="hidden"/>
                                      </p:to>
                                    </p:set>
                                  </p:subTnLst>
                                </p:cTn>
                              </p:par>
                            </p:childTnLst>
                          </p:cTn>
                        </p:par>
                        <p:par>
                          <p:cTn id="317" fill="hold">
                            <p:stCondLst>
                              <p:cond delay="500"/>
                            </p:stCondLst>
                            <p:childTnLst>
                              <p:par>
                                <p:cTn id="318" presetID="1" presetClass="entr" presetSubtype="0" fill="hold" grpId="0" nodeType="afterEffect">
                                  <p:stCondLst>
                                    <p:cond delay="0"/>
                                  </p:stCondLst>
                                  <p:childTnLst>
                                    <p:set>
                                      <p:cBhvr>
                                        <p:cTn id="319" dur="1" fill="hold">
                                          <p:stCondLst>
                                            <p:cond delay="499"/>
                                          </p:stCondLst>
                                        </p:cTn>
                                        <p:tgtEl>
                                          <p:spTgt spid="362"/>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274"/>
                                        </p:tgtEl>
                                        <p:attrNameLst>
                                          <p:attrName>style.visibility</p:attrName>
                                        </p:attrNameLst>
                                      </p:cBhvr>
                                      <p:to>
                                        <p:strVal val="visible"/>
                                      </p:to>
                                    </p:set>
                                  </p:childTnLst>
                                  <p:subTnLst>
                                    <p:set>
                                      <p:cBhvr override="childStyle">
                                        <p:cTn dur="1" fill="hold" display="0" masterRel="nextClick" afterEffect="1"/>
                                        <p:tgtEl>
                                          <p:spTgt spid="274"/>
                                        </p:tgtEl>
                                        <p:attrNameLst>
                                          <p:attrName>style.visibility</p:attrName>
                                        </p:attrNameLst>
                                      </p:cBhvr>
                                      <p:to>
                                        <p:strVal val="hidden"/>
                                      </p:to>
                                    </p:set>
                                  </p:subTnLst>
                                </p:cTn>
                              </p:par>
                            </p:childTnLst>
                          </p:cTn>
                        </p:par>
                      </p:childTnLst>
                    </p:cTn>
                  </p:par>
                  <p:par>
                    <p:cTn id="324" fill="hold">
                      <p:stCondLst>
                        <p:cond delay="indefinite"/>
                      </p:stCondLst>
                      <p:childTnLst>
                        <p:par>
                          <p:cTn id="325" fill="hold">
                            <p:stCondLst>
                              <p:cond delay="0"/>
                            </p:stCondLst>
                            <p:childTnLst>
                              <p:par>
                                <p:cTn id="326" presetID="53" presetClass="exit" presetSubtype="0" fill="hold" nodeType="clickEffect">
                                  <p:stCondLst>
                                    <p:cond delay="0"/>
                                  </p:stCondLst>
                                  <p:childTnLst>
                                    <p:anim calcmode="lin" valueType="num">
                                      <p:cBhvr>
                                        <p:cTn id="327" dur="500"/>
                                        <p:tgtEl>
                                          <p:spTgt spid="329"/>
                                        </p:tgtEl>
                                        <p:attrNameLst>
                                          <p:attrName>ppt_w</p:attrName>
                                        </p:attrNameLst>
                                      </p:cBhvr>
                                      <p:tavLst>
                                        <p:tav tm="0">
                                          <p:val>
                                            <p:strVal val="ppt_w"/>
                                          </p:val>
                                        </p:tav>
                                        <p:tav tm="100000">
                                          <p:val>
                                            <p:fltVal val="0"/>
                                          </p:val>
                                        </p:tav>
                                      </p:tavLst>
                                    </p:anim>
                                    <p:anim calcmode="lin" valueType="num">
                                      <p:cBhvr>
                                        <p:cTn id="328" dur="500"/>
                                        <p:tgtEl>
                                          <p:spTgt spid="329"/>
                                        </p:tgtEl>
                                        <p:attrNameLst>
                                          <p:attrName>ppt_h</p:attrName>
                                        </p:attrNameLst>
                                      </p:cBhvr>
                                      <p:tavLst>
                                        <p:tav tm="0">
                                          <p:val>
                                            <p:strVal val="ppt_h"/>
                                          </p:val>
                                        </p:tav>
                                        <p:tav tm="100000">
                                          <p:val>
                                            <p:fltVal val="0"/>
                                          </p:val>
                                        </p:tav>
                                      </p:tavLst>
                                    </p:anim>
                                    <p:animEffect transition="out" filter="fade">
                                      <p:cBhvr>
                                        <p:cTn id="329" dur="500"/>
                                        <p:tgtEl>
                                          <p:spTgt spid="329"/>
                                        </p:tgtEl>
                                      </p:cBhvr>
                                    </p:animEffect>
                                    <p:set>
                                      <p:cBhvr>
                                        <p:cTn id="330" dur="1" fill="hold">
                                          <p:stCondLst>
                                            <p:cond delay="499"/>
                                          </p:stCondLst>
                                        </p:cTn>
                                        <p:tgtEl>
                                          <p:spTgt spid="329"/>
                                        </p:tgtEl>
                                        <p:attrNameLst>
                                          <p:attrName>style.visibility</p:attrName>
                                        </p:attrNameLst>
                                      </p:cBhvr>
                                      <p:to>
                                        <p:strVal val="hidden"/>
                                      </p:to>
                                    </p:set>
                                  </p:childTnLst>
                                </p:cTn>
                              </p:par>
                              <p:par>
                                <p:cTn id="331" presetID="1" presetClass="exit" presetSubtype="0" fill="hold" grpId="1" nodeType="withEffect">
                                  <p:stCondLst>
                                    <p:cond delay="0"/>
                                  </p:stCondLst>
                                  <p:childTnLst>
                                    <p:set>
                                      <p:cBhvr>
                                        <p:cTn id="332" dur="1" fill="hold">
                                          <p:stCondLst>
                                            <p:cond delay="0"/>
                                          </p:stCondLst>
                                        </p:cTn>
                                        <p:tgtEl>
                                          <p:spTgt spid="362"/>
                                        </p:tgtEl>
                                        <p:attrNameLst>
                                          <p:attrName>style.visibility</p:attrName>
                                        </p:attrNameLst>
                                      </p:cBhvr>
                                      <p:to>
                                        <p:strVal val="hidden"/>
                                      </p:to>
                                    </p:set>
                                  </p:childTnLst>
                                </p:cTn>
                              </p:par>
                              <p:par>
                                <p:cTn id="333" presetID="1" presetClass="exit" presetSubtype="0" fill="hold" nodeType="withEffect">
                                  <p:stCondLst>
                                    <p:cond delay="0"/>
                                  </p:stCondLst>
                                  <p:childTnLst>
                                    <p:set>
                                      <p:cBhvr>
                                        <p:cTn id="334" dur="1" fill="hold">
                                          <p:stCondLst>
                                            <p:cond delay="0"/>
                                          </p:stCondLst>
                                        </p:cTn>
                                        <p:tgtEl>
                                          <p:spTgt spid="341"/>
                                        </p:tgtEl>
                                        <p:attrNameLst>
                                          <p:attrName>style.visibility</p:attrName>
                                        </p:attrNameLst>
                                      </p:cBhvr>
                                      <p:to>
                                        <p:strVal val="hidden"/>
                                      </p:to>
                                    </p:set>
                                  </p:childTnLst>
                                </p:cTn>
                              </p:par>
                              <p:par>
                                <p:cTn id="335" presetID="1" presetClass="exit" presetSubtype="0" fill="hold" nodeType="withEffect">
                                  <p:stCondLst>
                                    <p:cond delay="0"/>
                                  </p:stCondLst>
                                  <p:childTnLst>
                                    <p:set>
                                      <p:cBhvr>
                                        <p:cTn id="336" dur="1" fill="hold">
                                          <p:stCondLst>
                                            <p:cond delay="0"/>
                                          </p:stCondLst>
                                        </p:cTn>
                                        <p:tgtEl>
                                          <p:spTgt spid="344"/>
                                        </p:tgtEl>
                                        <p:attrNameLst>
                                          <p:attrName>style.visibility</p:attrName>
                                        </p:attrNameLst>
                                      </p:cBhvr>
                                      <p:to>
                                        <p:strVal val="hidden"/>
                                      </p:to>
                                    </p:set>
                                  </p:childTnLst>
                                </p:cTn>
                              </p:par>
                              <p:par>
                                <p:cTn id="337" presetID="1" presetClass="exit" presetSubtype="0" fill="hold" nodeType="withEffect">
                                  <p:stCondLst>
                                    <p:cond delay="0"/>
                                  </p:stCondLst>
                                  <p:childTnLst>
                                    <p:set>
                                      <p:cBhvr>
                                        <p:cTn id="338" dur="1" fill="hold">
                                          <p:stCondLst>
                                            <p:cond delay="0"/>
                                          </p:stCondLst>
                                        </p:cTn>
                                        <p:tgtEl>
                                          <p:spTgt spid="347"/>
                                        </p:tgtEl>
                                        <p:attrNameLst>
                                          <p:attrName>style.visibility</p:attrName>
                                        </p:attrNameLst>
                                      </p:cBhvr>
                                      <p:to>
                                        <p:strVal val="hidden"/>
                                      </p:to>
                                    </p:set>
                                  </p:childTnLst>
                                </p:cTn>
                              </p:par>
                              <p:par>
                                <p:cTn id="339" presetID="1" presetClass="exit" presetSubtype="0" fill="hold" nodeType="withEffect">
                                  <p:stCondLst>
                                    <p:cond delay="0"/>
                                  </p:stCondLst>
                                  <p:childTnLst>
                                    <p:set>
                                      <p:cBhvr>
                                        <p:cTn id="340" dur="1" fill="hold">
                                          <p:stCondLst>
                                            <p:cond delay="0"/>
                                          </p:stCondLst>
                                        </p:cTn>
                                        <p:tgtEl>
                                          <p:spTgt spid="350"/>
                                        </p:tgtEl>
                                        <p:attrNameLst>
                                          <p:attrName>style.visibility</p:attrName>
                                        </p:attrNameLst>
                                      </p:cBhvr>
                                      <p:to>
                                        <p:strVal val="hidden"/>
                                      </p:to>
                                    </p:set>
                                  </p:childTnLst>
                                </p:cTn>
                              </p:par>
                              <p:par>
                                <p:cTn id="341" presetID="1" presetClass="exit" presetSubtype="0" fill="hold" nodeType="withEffect">
                                  <p:stCondLst>
                                    <p:cond delay="0"/>
                                  </p:stCondLst>
                                  <p:childTnLst>
                                    <p:set>
                                      <p:cBhvr>
                                        <p:cTn id="342" dur="1" fill="hold">
                                          <p:stCondLst>
                                            <p:cond delay="0"/>
                                          </p:stCondLst>
                                        </p:cTn>
                                        <p:tgtEl>
                                          <p:spTgt spid="353"/>
                                        </p:tgtEl>
                                        <p:attrNameLst>
                                          <p:attrName>style.visibility</p:attrName>
                                        </p:attrNameLst>
                                      </p:cBhvr>
                                      <p:to>
                                        <p:strVal val="hidden"/>
                                      </p:to>
                                    </p:set>
                                  </p:childTnLst>
                                </p:cTn>
                              </p:par>
                              <p:par>
                                <p:cTn id="343" presetID="1" presetClass="entr" presetSubtype="0" fill="hold" grpId="0" nodeType="withEffect">
                                  <p:stCondLst>
                                    <p:cond delay="0"/>
                                  </p:stCondLst>
                                  <p:childTnLst>
                                    <p:set>
                                      <p:cBhvr>
                                        <p:cTn id="344" dur="1" fill="hold">
                                          <p:stCondLst>
                                            <p:cond delay="0"/>
                                          </p:stCondLst>
                                        </p:cTn>
                                        <p:tgtEl>
                                          <p:spTgt spid="269"/>
                                        </p:tgtEl>
                                        <p:attrNameLst>
                                          <p:attrName>style.visibility</p:attrName>
                                        </p:attrNameLst>
                                      </p:cBhvr>
                                      <p:to>
                                        <p:strVal val="visible"/>
                                      </p:to>
                                    </p:set>
                                  </p:childTnLst>
                                </p:cTn>
                              </p:par>
                              <p:par>
                                <p:cTn id="345" presetID="1" presetClass="entr" presetSubtype="0" fill="hold" grpId="2" nodeType="withEffect">
                                  <p:stCondLst>
                                    <p:cond delay="0"/>
                                  </p:stCondLst>
                                  <p:childTnLst>
                                    <p:set>
                                      <p:cBhvr>
                                        <p:cTn id="346" dur="1" fill="hold">
                                          <p:stCondLst>
                                            <p:cond delay="0"/>
                                          </p:stCondLst>
                                        </p:cTn>
                                        <p:tgtEl>
                                          <p:spTgt spid="266"/>
                                        </p:tgtEl>
                                        <p:attrNameLst>
                                          <p:attrName>style.visibility</p:attrName>
                                        </p:attrNameLst>
                                      </p:cBhvr>
                                      <p:to>
                                        <p:strVal val="visible"/>
                                      </p:to>
                                    </p:set>
                                  </p:childTnLst>
                                  <p:subTnLst>
                                    <p:set>
                                      <p:cBhvr override="childStyle">
                                        <p:cTn dur="1" fill="hold" display="0" masterRel="nextClick" afterEffect="1"/>
                                        <p:tgtEl>
                                          <p:spTgt spid="266"/>
                                        </p:tgtEl>
                                        <p:attrNameLst>
                                          <p:attrName>style.visibility</p:attrName>
                                        </p:attrNameLst>
                                      </p:cBhvr>
                                      <p:to>
                                        <p:strVal val="hidden"/>
                                      </p:to>
                                    </p:set>
                                  </p:subTnLst>
                                </p:cTn>
                              </p:par>
                            </p:childTnLst>
                          </p:cTn>
                        </p:par>
                      </p:childTnLst>
                    </p:cTn>
                  </p:par>
                  <p:par>
                    <p:cTn id="347" fill="hold">
                      <p:stCondLst>
                        <p:cond delay="indefinite"/>
                      </p:stCondLst>
                      <p:childTnLst>
                        <p:par>
                          <p:cTn id="348" fill="hold">
                            <p:stCondLst>
                              <p:cond delay="0"/>
                            </p:stCondLst>
                            <p:childTnLst>
                              <p:par>
                                <p:cTn id="349" presetID="1" presetClass="entr" presetSubtype="0" fill="hold" grpId="0" nodeType="clickEffect">
                                  <p:stCondLst>
                                    <p:cond delay="0"/>
                                  </p:stCondLst>
                                  <p:childTnLst>
                                    <p:set>
                                      <p:cBhvr>
                                        <p:cTn id="350" dur="1" fill="hold">
                                          <p:stCondLst>
                                            <p:cond delay="0"/>
                                          </p:stCondLst>
                                        </p:cTn>
                                        <p:tgtEl>
                                          <p:spTgt spid="267"/>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275"/>
                                        </p:tgtEl>
                                        <p:attrNameLst>
                                          <p:attrName>style.visibility</p:attrName>
                                        </p:attrNameLst>
                                      </p:cBhvr>
                                      <p:to>
                                        <p:strVal val="visible"/>
                                      </p:to>
                                    </p:set>
                                  </p:childTnLst>
                                  <p:subTnLst>
                                    <p:set>
                                      <p:cBhvr override="childStyle">
                                        <p:cTn dur="1" fill="hold" display="0" masterRel="nextClick" afterEffect="1"/>
                                        <p:tgtEl>
                                          <p:spTgt spid="275"/>
                                        </p:tgtEl>
                                        <p:attrNameLst>
                                          <p:attrName>style.visibility</p:attrName>
                                        </p:attrNameLst>
                                      </p:cBhvr>
                                      <p:to>
                                        <p:strVal val="hidden"/>
                                      </p:to>
                                    </p:set>
                                  </p:subTnLst>
                                </p:cTn>
                              </p:par>
                            </p:childTnLst>
                          </p:cTn>
                        </p:par>
                      </p:childTnLst>
                    </p:cTn>
                  </p:par>
                  <p:par>
                    <p:cTn id="355" fill="hold">
                      <p:stCondLst>
                        <p:cond delay="indefinite"/>
                      </p:stCondLst>
                      <p:childTnLst>
                        <p:par>
                          <p:cTn id="356" fill="hold">
                            <p:stCondLst>
                              <p:cond delay="0"/>
                            </p:stCondLst>
                            <p:childTnLst>
                              <p:par>
                                <p:cTn id="357" presetID="1" presetClass="exit" presetSubtype="0" fill="hold" grpId="1" nodeType="clickEffect">
                                  <p:stCondLst>
                                    <p:cond delay="0"/>
                                  </p:stCondLst>
                                  <p:childTnLst>
                                    <p:set>
                                      <p:cBhvr>
                                        <p:cTn id="358" dur="1" fill="hold">
                                          <p:stCondLst>
                                            <p:cond delay="0"/>
                                          </p:stCondLst>
                                        </p:cTn>
                                        <p:tgtEl>
                                          <p:spTgt spid="267"/>
                                        </p:tgtEl>
                                        <p:attrNameLst>
                                          <p:attrName>style.visibility</p:attrName>
                                        </p:attrNameLst>
                                      </p:cBhvr>
                                      <p:to>
                                        <p:strVal val="hidden"/>
                                      </p:to>
                                    </p:set>
                                  </p:childTnLst>
                                </p:cTn>
                              </p:par>
                            </p:childTnLst>
                          </p:cTn>
                        </p:par>
                        <p:par>
                          <p:cTn id="359" fill="hold">
                            <p:stCondLst>
                              <p:cond delay="0"/>
                            </p:stCondLst>
                            <p:childTnLst>
                              <p:par>
                                <p:cTn id="360" presetID="2" presetClass="entr" presetSubtype="6" fill="hold" nodeType="afterEffect">
                                  <p:stCondLst>
                                    <p:cond delay="0"/>
                                  </p:stCondLst>
                                  <p:childTnLst>
                                    <p:set>
                                      <p:cBhvr>
                                        <p:cTn id="361" dur="1" fill="hold">
                                          <p:stCondLst>
                                            <p:cond delay="0"/>
                                          </p:stCondLst>
                                        </p:cTn>
                                        <p:tgtEl>
                                          <p:spTgt spid="363"/>
                                        </p:tgtEl>
                                        <p:attrNameLst>
                                          <p:attrName>style.visibility</p:attrName>
                                        </p:attrNameLst>
                                      </p:cBhvr>
                                      <p:to>
                                        <p:strVal val="visible"/>
                                      </p:to>
                                    </p:set>
                                    <p:anim calcmode="lin" valueType="num">
                                      <p:cBhvr additive="base">
                                        <p:cTn id="362" dur="500" fill="hold"/>
                                        <p:tgtEl>
                                          <p:spTgt spid="363"/>
                                        </p:tgtEl>
                                        <p:attrNameLst>
                                          <p:attrName>ppt_x</p:attrName>
                                        </p:attrNameLst>
                                      </p:cBhvr>
                                      <p:tavLst>
                                        <p:tav tm="0">
                                          <p:val>
                                            <p:strVal val="1+#ppt_w/2"/>
                                          </p:val>
                                        </p:tav>
                                        <p:tav tm="100000">
                                          <p:val>
                                            <p:strVal val="#ppt_x"/>
                                          </p:val>
                                        </p:tav>
                                      </p:tavLst>
                                    </p:anim>
                                    <p:anim calcmode="lin" valueType="num">
                                      <p:cBhvr additive="base">
                                        <p:cTn id="363" dur="500" fill="hold"/>
                                        <p:tgtEl>
                                          <p:spTgt spid="363"/>
                                        </p:tgtEl>
                                        <p:attrNameLst>
                                          <p:attrName>ppt_y</p:attrName>
                                        </p:attrNameLst>
                                      </p:cBhvr>
                                      <p:tavLst>
                                        <p:tav tm="0">
                                          <p:val>
                                            <p:strVal val="1+#ppt_h/2"/>
                                          </p:val>
                                        </p:tav>
                                        <p:tav tm="100000">
                                          <p:val>
                                            <p:strVal val="#ppt_y"/>
                                          </p:val>
                                        </p:tav>
                                      </p:tavLst>
                                    </p:anim>
                                  </p:childTnLst>
                                </p:cTn>
                              </p:par>
                            </p:childTnLst>
                          </p:cTn>
                        </p:par>
                        <p:par>
                          <p:cTn id="364" fill="hold">
                            <p:stCondLst>
                              <p:cond delay="500"/>
                            </p:stCondLst>
                            <p:childTnLst>
                              <p:par>
                                <p:cTn id="365" presetID="1" presetClass="entr" presetSubtype="0" fill="hold" grpId="0" nodeType="afterEffect">
                                  <p:stCondLst>
                                    <p:cond delay="0"/>
                                  </p:stCondLst>
                                  <p:childTnLst>
                                    <p:set>
                                      <p:cBhvr>
                                        <p:cTn id="366" dur="1" fill="hold">
                                          <p:stCondLst>
                                            <p:cond delay="499"/>
                                          </p:stCondLst>
                                        </p:cTn>
                                        <p:tgtEl>
                                          <p:spTgt spid="396"/>
                                        </p:tgtEl>
                                        <p:attrNameLst>
                                          <p:attrName>style.visibility</p:attrName>
                                        </p:attrNameLst>
                                      </p:cBhvr>
                                      <p:to>
                                        <p:strVal val="visible"/>
                                      </p:to>
                                    </p:set>
                                  </p:childTnLst>
                                  <p:subTnLst>
                                    <p:set>
                                      <p:cBhvr override="childStyle">
                                        <p:cTn dur="1" fill="hold" display="0" masterRel="nextClick" afterEffect="1"/>
                                        <p:tgtEl>
                                          <p:spTgt spid="396"/>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499"/>
                                          </p:stCondLst>
                                        </p:cTn>
                                        <p:tgtEl>
                                          <p:spTgt spid="375"/>
                                        </p:tgtEl>
                                        <p:attrNameLst>
                                          <p:attrName>style.visibility</p:attrName>
                                        </p:attrNameLst>
                                      </p:cBhvr>
                                      <p:to>
                                        <p:strVal val="visible"/>
                                      </p:to>
                                    </p:set>
                                  </p:childTnLst>
                                </p:cTn>
                              </p:par>
                            </p:childTnLst>
                          </p:cTn>
                        </p:par>
                        <p:par>
                          <p:cTn id="371" fill="hold">
                            <p:stCondLst>
                              <p:cond delay="500"/>
                            </p:stCondLst>
                            <p:childTnLst>
                              <p:par>
                                <p:cTn id="372" presetID="1" presetClass="entr" presetSubtype="0" fill="hold" grpId="0" nodeType="afterEffect">
                                  <p:stCondLst>
                                    <p:cond delay="0"/>
                                  </p:stCondLst>
                                  <p:childTnLst>
                                    <p:set>
                                      <p:cBhvr>
                                        <p:cTn id="373" dur="1" fill="hold">
                                          <p:stCondLst>
                                            <p:cond delay="499"/>
                                          </p:stCondLst>
                                        </p:cTn>
                                        <p:tgtEl>
                                          <p:spTgt spid="397"/>
                                        </p:tgtEl>
                                        <p:attrNameLst>
                                          <p:attrName>style.visibility</p:attrName>
                                        </p:attrNameLst>
                                      </p:cBhvr>
                                      <p:to>
                                        <p:strVal val="visible"/>
                                      </p:to>
                                    </p:set>
                                  </p:childTnLst>
                                  <p:subTnLst>
                                    <p:set>
                                      <p:cBhvr override="childStyle">
                                        <p:cTn dur="1" fill="hold" display="0" masterRel="nextClick" afterEffect="1"/>
                                        <p:tgtEl>
                                          <p:spTgt spid="397"/>
                                        </p:tgtEl>
                                        <p:attrNameLst>
                                          <p:attrName>style.visibility</p:attrName>
                                        </p:attrNameLst>
                                      </p:cBhvr>
                                      <p:to>
                                        <p:strVal val="hidden"/>
                                      </p:to>
                                    </p:set>
                                  </p:sub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499"/>
                                          </p:stCondLst>
                                        </p:cTn>
                                        <p:tgtEl>
                                          <p:spTgt spid="398"/>
                                        </p:tgtEl>
                                        <p:attrNameLst>
                                          <p:attrName>style.visibility</p:attrName>
                                        </p:attrNameLst>
                                      </p:cBhvr>
                                      <p:to>
                                        <p:strVal val="visible"/>
                                      </p:to>
                                    </p:set>
                                  </p:childTnLst>
                                  <p:subTnLst>
                                    <p:set>
                                      <p:cBhvr override="childStyle">
                                        <p:cTn dur="1" fill="hold" display="0" masterRel="nextClick" afterEffect="1"/>
                                        <p:tgtEl>
                                          <p:spTgt spid="398"/>
                                        </p:tgtEl>
                                        <p:attrNameLst>
                                          <p:attrName>style.visibility</p:attrName>
                                        </p:attrNameLst>
                                      </p:cBhvr>
                                      <p:to>
                                        <p:strVal val="hidden"/>
                                      </p:to>
                                    </p:set>
                                  </p:subTnLst>
                                </p:cTn>
                              </p:par>
                            </p:childTnLst>
                          </p:cTn>
                        </p:par>
                      </p:childTnLst>
                    </p:cTn>
                  </p:par>
                  <p:par>
                    <p:cTn id="378" fill="hold">
                      <p:stCondLst>
                        <p:cond delay="indefinite"/>
                      </p:stCondLst>
                      <p:childTnLst>
                        <p:par>
                          <p:cTn id="379" fill="hold">
                            <p:stCondLst>
                              <p:cond delay="0"/>
                            </p:stCondLst>
                            <p:childTnLst>
                              <p:par>
                                <p:cTn id="380" presetID="1" presetClass="entr" presetSubtype="0" fill="hold" nodeType="clickEffect">
                                  <p:stCondLst>
                                    <p:cond delay="0"/>
                                  </p:stCondLst>
                                  <p:childTnLst>
                                    <p:set>
                                      <p:cBhvr>
                                        <p:cTn id="381" dur="1" fill="hold">
                                          <p:stCondLst>
                                            <p:cond delay="499"/>
                                          </p:stCondLst>
                                        </p:cTn>
                                        <p:tgtEl>
                                          <p:spTgt spid="378"/>
                                        </p:tgtEl>
                                        <p:attrNameLst>
                                          <p:attrName>style.visibility</p:attrName>
                                        </p:attrNameLst>
                                      </p:cBhvr>
                                      <p:to>
                                        <p:strVal val="visible"/>
                                      </p:to>
                                    </p:set>
                                  </p:childTnLst>
                                </p:cTn>
                              </p:par>
                            </p:childTnLst>
                          </p:cTn>
                        </p:par>
                        <p:par>
                          <p:cTn id="382" fill="hold">
                            <p:stCondLst>
                              <p:cond delay="500"/>
                            </p:stCondLst>
                            <p:childTnLst>
                              <p:par>
                                <p:cTn id="383" presetID="1" presetClass="entr" presetSubtype="0" fill="hold" grpId="0" nodeType="afterEffect">
                                  <p:stCondLst>
                                    <p:cond delay="0"/>
                                  </p:stCondLst>
                                  <p:childTnLst>
                                    <p:set>
                                      <p:cBhvr>
                                        <p:cTn id="384" dur="1" fill="hold">
                                          <p:stCondLst>
                                            <p:cond delay="499"/>
                                          </p:stCondLst>
                                        </p:cTn>
                                        <p:tgtEl>
                                          <p:spTgt spid="399"/>
                                        </p:tgtEl>
                                        <p:attrNameLst>
                                          <p:attrName>style.visibility</p:attrName>
                                        </p:attrNameLst>
                                      </p:cBhvr>
                                      <p:to>
                                        <p:strVal val="visible"/>
                                      </p:to>
                                    </p:set>
                                  </p:childTnLst>
                                  <p:subTnLst>
                                    <p:set>
                                      <p:cBhvr override="childStyle">
                                        <p:cTn dur="1" fill="hold" display="0" masterRel="nextClick" afterEffect="1"/>
                                        <p:tgtEl>
                                          <p:spTgt spid="399"/>
                                        </p:tgtEl>
                                        <p:attrNameLst>
                                          <p:attrName>style.visibility</p:attrName>
                                        </p:attrNameLst>
                                      </p:cBhvr>
                                      <p:to>
                                        <p:strVal val="hidden"/>
                                      </p:to>
                                    </p:set>
                                  </p:subTnLst>
                                </p:cTn>
                              </p:par>
                            </p:childTnLst>
                          </p:cTn>
                        </p:par>
                      </p:childTnLst>
                    </p:cTn>
                  </p:par>
                  <p:par>
                    <p:cTn id="385" fill="hold">
                      <p:stCondLst>
                        <p:cond delay="indefinite"/>
                      </p:stCondLst>
                      <p:childTnLst>
                        <p:par>
                          <p:cTn id="386" fill="hold">
                            <p:stCondLst>
                              <p:cond delay="0"/>
                            </p:stCondLst>
                            <p:childTnLst>
                              <p:par>
                                <p:cTn id="387" presetID="1" presetClass="entr" presetSubtype="0" fill="hold" grpId="0" nodeType="clickEffect">
                                  <p:stCondLst>
                                    <p:cond delay="0"/>
                                  </p:stCondLst>
                                  <p:childTnLst>
                                    <p:set>
                                      <p:cBhvr>
                                        <p:cTn id="388" dur="1" fill="hold">
                                          <p:stCondLst>
                                            <p:cond delay="499"/>
                                          </p:stCondLst>
                                        </p:cTn>
                                        <p:tgtEl>
                                          <p:spTgt spid="401"/>
                                        </p:tgtEl>
                                        <p:attrNameLst>
                                          <p:attrName>style.visibility</p:attrName>
                                        </p:attrNameLst>
                                      </p:cBhvr>
                                      <p:to>
                                        <p:strVal val="visible"/>
                                      </p:to>
                                    </p:set>
                                  </p:childTnLst>
                                  <p:subTnLst>
                                    <p:set>
                                      <p:cBhvr override="childStyle">
                                        <p:cTn dur="1" fill="hold" display="0" masterRel="nextClick" afterEffect="1"/>
                                        <p:tgtEl>
                                          <p:spTgt spid="401"/>
                                        </p:tgtEl>
                                        <p:attrNameLst>
                                          <p:attrName>style.visibility</p:attrName>
                                        </p:attrNameLst>
                                      </p:cBhvr>
                                      <p:to>
                                        <p:strVal val="hidden"/>
                                      </p:to>
                                    </p:set>
                                  </p:subTnLst>
                                </p:cTn>
                              </p:par>
                            </p:childTnLst>
                          </p:cTn>
                        </p:par>
                      </p:childTnLst>
                    </p:cTn>
                  </p:par>
                  <p:par>
                    <p:cTn id="389" fill="hold">
                      <p:stCondLst>
                        <p:cond delay="indefinite"/>
                      </p:stCondLst>
                      <p:childTnLst>
                        <p:par>
                          <p:cTn id="390" fill="hold">
                            <p:stCondLst>
                              <p:cond delay="0"/>
                            </p:stCondLst>
                            <p:childTnLst>
                              <p:par>
                                <p:cTn id="391" presetID="1" presetClass="entr" presetSubtype="0" fill="hold" grpId="0" nodeType="clickEffect">
                                  <p:stCondLst>
                                    <p:cond delay="0"/>
                                  </p:stCondLst>
                                  <p:childTnLst>
                                    <p:set>
                                      <p:cBhvr>
                                        <p:cTn id="392" dur="1" fill="hold">
                                          <p:stCondLst>
                                            <p:cond delay="499"/>
                                          </p:stCondLst>
                                        </p:cTn>
                                        <p:tgtEl>
                                          <p:spTgt spid="400"/>
                                        </p:tgtEl>
                                        <p:attrNameLst>
                                          <p:attrName>style.visibility</p:attrName>
                                        </p:attrNameLst>
                                      </p:cBhvr>
                                      <p:to>
                                        <p:strVal val="visible"/>
                                      </p:to>
                                    </p:set>
                                  </p:childTnLst>
                                  <p:subTnLst>
                                    <p:set>
                                      <p:cBhvr override="childStyle">
                                        <p:cTn dur="1" fill="hold" display="0" masterRel="nextClick" afterEffect="1"/>
                                        <p:tgtEl>
                                          <p:spTgt spid="400"/>
                                        </p:tgtEl>
                                        <p:attrNameLst>
                                          <p:attrName>style.visibility</p:attrName>
                                        </p:attrNameLst>
                                      </p:cBhvr>
                                      <p:to>
                                        <p:strVal val="hidden"/>
                                      </p:to>
                                    </p:set>
                                  </p:subTnLst>
                                </p:cTn>
                              </p:par>
                            </p:childTnLst>
                          </p:cTn>
                        </p:par>
                      </p:childTnLst>
                    </p:cTn>
                  </p:par>
                  <p:par>
                    <p:cTn id="393" fill="hold">
                      <p:stCondLst>
                        <p:cond delay="indefinite"/>
                      </p:stCondLst>
                      <p:childTnLst>
                        <p:par>
                          <p:cTn id="394" fill="hold">
                            <p:stCondLst>
                              <p:cond delay="0"/>
                            </p:stCondLst>
                            <p:childTnLst>
                              <p:par>
                                <p:cTn id="395" presetID="1" presetClass="entr" presetSubtype="0" fill="hold" nodeType="clickEffect">
                                  <p:stCondLst>
                                    <p:cond delay="0"/>
                                  </p:stCondLst>
                                  <p:childTnLst>
                                    <p:set>
                                      <p:cBhvr>
                                        <p:cTn id="396" dur="1" fill="hold">
                                          <p:stCondLst>
                                            <p:cond delay="499"/>
                                          </p:stCondLst>
                                        </p:cTn>
                                        <p:tgtEl>
                                          <p:spTgt spid="384"/>
                                        </p:tgtEl>
                                        <p:attrNameLst>
                                          <p:attrName>style.visibility</p:attrName>
                                        </p:attrNameLst>
                                      </p:cBhvr>
                                      <p:to>
                                        <p:strVal val="visible"/>
                                      </p:to>
                                    </p:set>
                                  </p:childTnLst>
                                </p:cTn>
                              </p:par>
                              <p:par>
                                <p:cTn id="397" presetID="1" presetClass="entr" presetSubtype="0" fill="hold" grpId="1" nodeType="withEffect">
                                  <p:stCondLst>
                                    <p:cond delay="0"/>
                                  </p:stCondLst>
                                  <p:childTnLst>
                                    <p:set>
                                      <p:cBhvr>
                                        <p:cTn id="398" dur="1" fill="hold">
                                          <p:stCondLst>
                                            <p:cond delay="0"/>
                                          </p:stCondLst>
                                        </p:cTn>
                                        <p:tgtEl>
                                          <p:spTgt spid="399"/>
                                        </p:tgtEl>
                                        <p:attrNameLst>
                                          <p:attrName>style.visibility</p:attrName>
                                        </p:attrNameLst>
                                      </p:cBhvr>
                                      <p:to>
                                        <p:strVal val="visible"/>
                                      </p:to>
                                    </p:set>
                                  </p:childTnLst>
                                  <p:subTnLst>
                                    <p:set>
                                      <p:cBhvr override="childStyle">
                                        <p:cTn dur="1" fill="hold" display="0" masterRel="nextClick" afterEffect="1"/>
                                        <p:tgtEl>
                                          <p:spTgt spid="399"/>
                                        </p:tgtEl>
                                        <p:attrNameLst>
                                          <p:attrName>style.visibility</p:attrName>
                                        </p:attrNameLst>
                                      </p:cBhvr>
                                      <p:to>
                                        <p:strVal val="hidden"/>
                                      </p:to>
                                    </p:set>
                                  </p:subTnLst>
                                </p:cTn>
                              </p:par>
                            </p:childTnLst>
                          </p:cTn>
                        </p:par>
                      </p:childTnLst>
                    </p:cTn>
                  </p:par>
                  <p:par>
                    <p:cTn id="399" fill="hold">
                      <p:stCondLst>
                        <p:cond delay="indefinite"/>
                      </p:stCondLst>
                      <p:childTnLst>
                        <p:par>
                          <p:cTn id="400" fill="hold">
                            <p:stCondLst>
                              <p:cond delay="0"/>
                            </p:stCondLst>
                            <p:childTnLst>
                              <p:par>
                                <p:cTn id="401" presetID="1" presetClass="entr" presetSubtype="0" fill="hold" grpId="1" nodeType="clickEffect">
                                  <p:stCondLst>
                                    <p:cond delay="0"/>
                                  </p:stCondLst>
                                  <p:childTnLst>
                                    <p:set>
                                      <p:cBhvr>
                                        <p:cTn id="402" dur="1" fill="hold">
                                          <p:stCondLst>
                                            <p:cond delay="0"/>
                                          </p:stCondLst>
                                        </p:cTn>
                                        <p:tgtEl>
                                          <p:spTgt spid="401"/>
                                        </p:tgtEl>
                                        <p:attrNameLst>
                                          <p:attrName>style.visibility</p:attrName>
                                        </p:attrNameLst>
                                      </p:cBhvr>
                                      <p:to>
                                        <p:strVal val="visible"/>
                                      </p:to>
                                    </p:set>
                                  </p:childTnLst>
                                  <p:subTnLst>
                                    <p:set>
                                      <p:cBhvr override="childStyle">
                                        <p:cTn dur="1" fill="hold" display="0" masterRel="nextClick" afterEffect="1"/>
                                        <p:tgtEl>
                                          <p:spTgt spid="401"/>
                                        </p:tgtEl>
                                        <p:attrNameLst>
                                          <p:attrName>style.visibility</p:attrName>
                                        </p:attrNameLst>
                                      </p:cBhvr>
                                      <p:to>
                                        <p:strVal val="hidden"/>
                                      </p:to>
                                    </p:set>
                                  </p:subTnLst>
                                </p:cTn>
                              </p:par>
                            </p:childTnLst>
                          </p:cTn>
                        </p:par>
                      </p:childTnLst>
                    </p:cTn>
                  </p:par>
                  <p:par>
                    <p:cTn id="403" fill="hold">
                      <p:stCondLst>
                        <p:cond delay="indefinite"/>
                      </p:stCondLst>
                      <p:childTnLst>
                        <p:par>
                          <p:cTn id="404" fill="hold">
                            <p:stCondLst>
                              <p:cond delay="0"/>
                            </p:stCondLst>
                            <p:childTnLst>
                              <p:par>
                                <p:cTn id="405" presetID="1" presetClass="entr" presetSubtype="0" fill="hold" nodeType="clickEffect">
                                  <p:stCondLst>
                                    <p:cond delay="0"/>
                                  </p:stCondLst>
                                  <p:childTnLst>
                                    <p:set>
                                      <p:cBhvr>
                                        <p:cTn id="406" dur="1" fill="hold">
                                          <p:stCondLst>
                                            <p:cond delay="499"/>
                                          </p:stCondLst>
                                        </p:cTn>
                                        <p:tgtEl>
                                          <p:spTgt spid="381"/>
                                        </p:tgtEl>
                                        <p:attrNameLst>
                                          <p:attrName>style.visibility</p:attrName>
                                        </p:attrNameLst>
                                      </p:cBhvr>
                                      <p:to>
                                        <p:strVal val="visible"/>
                                      </p:to>
                                    </p:set>
                                  </p:childTnLst>
                                </p:cTn>
                              </p:par>
                              <p:par>
                                <p:cTn id="407" presetID="1" presetClass="entr" presetSubtype="0" fill="hold" grpId="1" nodeType="withEffect">
                                  <p:stCondLst>
                                    <p:cond delay="0"/>
                                  </p:stCondLst>
                                  <p:childTnLst>
                                    <p:set>
                                      <p:cBhvr>
                                        <p:cTn id="408" dur="1" fill="hold">
                                          <p:stCondLst>
                                            <p:cond delay="0"/>
                                          </p:stCondLst>
                                        </p:cTn>
                                        <p:tgtEl>
                                          <p:spTgt spid="400"/>
                                        </p:tgtEl>
                                        <p:attrNameLst>
                                          <p:attrName>style.visibility</p:attrName>
                                        </p:attrNameLst>
                                      </p:cBhvr>
                                      <p:to>
                                        <p:strVal val="visible"/>
                                      </p:to>
                                    </p:set>
                                  </p:childTnLst>
                                  <p:subTnLst>
                                    <p:set>
                                      <p:cBhvr override="childStyle">
                                        <p:cTn dur="1" fill="hold" display="0" masterRel="nextClick" afterEffect="1"/>
                                        <p:tgtEl>
                                          <p:spTgt spid="400"/>
                                        </p:tgtEl>
                                        <p:attrNameLst>
                                          <p:attrName>style.visibility</p:attrName>
                                        </p:attrNameLst>
                                      </p:cBhvr>
                                      <p:to>
                                        <p:strVal val="hidden"/>
                                      </p:to>
                                    </p:set>
                                  </p:subTnLst>
                                </p:cTn>
                              </p:par>
                            </p:childTnLst>
                          </p:cTn>
                        </p:par>
                      </p:childTnLst>
                    </p:cTn>
                  </p:par>
                  <p:par>
                    <p:cTn id="409" fill="hold">
                      <p:stCondLst>
                        <p:cond delay="indefinite"/>
                      </p:stCondLst>
                      <p:childTnLst>
                        <p:par>
                          <p:cTn id="410" fill="hold">
                            <p:stCondLst>
                              <p:cond delay="0"/>
                            </p:stCondLst>
                            <p:childTnLst>
                              <p:par>
                                <p:cTn id="411" presetID="1" presetClass="entr" presetSubtype="0" fill="hold" nodeType="clickEffect">
                                  <p:stCondLst>
                                    <p:cond delay="0"/>
                                  </p:stCondLst>
                                  <p:childTnLst>
                                    <p:set>
                                      <p:cBhvr>
                                        <p:cTn id="412" dur="1" fill="hold">
                                          <p:stCondLst>
                                            <p:cond delay="499"/>
                                          </p:stCondLst>
                                        </p:cTn>
                                        <p:tgtEl>
                                          <p:spTgt spid="390"/>
                                        </p:tgtEl>
                                        <p:attrNameLst>
                                          <p:attrName>style.visibility</p:attrName>
                                        </p:attrNameLst>
                                      </p:cBhvr>
                                      <p:to>
                                        <p:strVal val="visible"/>
                                      </p:to>
                                    </p:set>
                                  </p:childTnLst>
                                </p:cTn>
                              </p:par>
                              <p:par>
                                <p:cTn id="413" presetID="1" presetClass="entr" presetSubtype="0" fill="hold" grpId="2" nodeType="withEffect">
                                  <p:stCondLst>
                                    <p:cond delay="0"/>
                                  </p:stCondLst>
                                  <p:childTnLst>
                                    <p:set>
                                      <p:cBhvr>
                                        <p:cTn id="414" dur="1" fill="hold">
                                          <p:stCondLst>
                                            <p:cond delay="0"/>
                                          </p:stCondLst>
                                        </p:cTn>
                                        <p:tgtEl>
                                          <p:spTgt spid="399"/>
                                        </p:tgtEl>
                                        <p:attrNameLst>
                                          <p:attrName>style.visibility</p:attrName>
                                        </p:attrNameLst>
                                      </p:cBhvr>
                                      <p:to>
                                        <p:strVal val="visible"/>
                                      </p:to>
                                    </p:set>
                                  </p:childTnLst>
                                  <p:subTnLst>
                                    <p:set>
                                      <p:cBhvr override="childStyle">
                                        <p:cTn dur="1" fill="hold" display="0" masterRel="nextClick" afterEffect="1"/>
                                        <p:tgtEl>
                                          <p:spTgt spid="399"/>
                                        </p:tgtEl>
                                        <p:attrNameLst>
                                          <p:attrName>style.visibility</p:attrName>
                                        </p:attrNameLst>
                                      </p:cBhvr>
                                      <p:to>
                                        <p:strVal val="hidden"/>
                                      </p:to>
                                    </p:set>
                                  </p:sub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2" nodeType="clickEffect">
                                  <p:stCondLst>
                                    <p:cond delay="0"/>
                                  </p:stCondLst>
                                  <p:childTnLst>
                                    <p:set>
                                      <p:cBhvr>
                                        <p:cTn id="418" dur="1" fill="hold">
                                          <p:stCondLst>
                                            <p:cond delay="0"/>
                                          </p:stCondLst>
                                        </p:cTn>
                                        <p:tgtEl>
                                          <p:spTgt spid="401"/>
                                        </p:tgtEl>
                                        <p:attrNameLst>
                                          <p:attrName>style.visibility</p:attrName>
                                        </p:attrNameLst>
                                      </p:cBhvr>
                                      <p:to>
                                        <p:strVal val="visible"/>
                                      </p:to>
                                    </p:set>
                                  </p:childTnLst>
                                  <p:subTnLst>
                                    <p:set>
                                      <p:cBhvr override="childStyle">
                                        <p:cTn dur="1" fill="hold" display="0" masterRel="nextClick" afterEffect="1"/>
                                        <p:tgtEl>
                                          <p:spTgt spid="401"/>
                                        </p:tgtEl>
                                        <p:attrNameLst>
                                          <p:attrName>style.visibility</p:attrName>
                                        </p:attrNameLst>
                                      </p:cBhvr>
                                      <p:to>
                                        <p:strVal val="hidden"/>
                                      </p:to>
                                    </p:set>
                                  </p:subTnLst>
                                </p:cTn>
                              </p:par>
                            </p:childTnLst>
                          </p:cTn>
                        </p:par>
                      </p:childTnLst>
                    </p:cTn>
                  </p:par>
                  <p:par>
                    <p:cTn id="419" fill="hold">
                      <p:stCondLst>
                        <p:cond delay="indefinite"/>
                      </p:stCondLst>
                      <p:childTnLst>
                        <p:par>
                          <p:cTn id="420" fill="hold">
                            <p:stCondLst>
                              <p:cond delay="0"/>
                            </p:stCondLst>
                            <p:childTnLst>
                              <p:par>
                                <p:cTn id="421" presetID="1" presetClass="entr" presetSubtype="0" fill="hold" nodeType="clickEffect">
                                  <p:stCondLst>
                                    <p:cond delay="0"/>
                                  </p:stCondLst>
                                  <p:childTnLst>
                                    <p:set>
                                      <p:cBhvr>
                                        <p:cTn id="422" dur="1" fill="hold">
                                          <p:stCondLst>
                                            <p:cond delay="499"/>
                                          </p:stCondLst>
                                        </p:cTn>
                                        <p:tgtEl>
                                          <p:spTgt spid="387"/>
                                        </p:tgtEl>
                                        <p:attrNameLst>
                                          <p:attrName>style.visibility</p:attrName>
                                        </p:attrNameLst>
                                      </p:cBhvr>
                                      <p:to>
                                        <p:strVal val="visible"/>
                                      </p:to>
                                    </p:set>
                                  </p:childTnLst>
                                </p:cTn>
                              </p:par>
                              <p:par>
                                <p:cTn id="423" presetID="1" presetClass="entr" presetSubtype="0" fill="hold" grpId="2" nodeType="withEffect">
                                  <p:stCondLst>
                                    <p:cond delay="0"/>
                                  </p:stCondLst>
                                  <p:childTnLst>
                                    <p:set>
                                      <p:cBhvr>
                                        <p:cTn id="424" dur="1" fill="hold">
                                          <p:stCondLst>
                                            <p:cond delay="0"/>
                                          </p:stCondLst>
                                        </p:cTn>
                                        <p:tgtEl>
                                          <p:spTgt spid="400"/>
                                        </p:tgtEl>
                                        <p:attrNameLst>
                                          <p:attrName>style.visibility</p:attrName>
                                        </p:attrNameLst>
                                      </p:cBhvr>
                                      <p:to>
                                        <p:strVal val="visible"/>
                                      </p:to>
                                    </p:set>
                                  </p:childTnLst>
                                  <p:subTnLst>
                                    <p:set>
                                      <p:cBhvr override="childStyle">
                                        <p:cTn dur="1" fill="hold" display="0" masterRel="nextClick" afterEffect="1"/>
                                        <p:tgtEl>
                                          <p:spTgt spid="400"/>
                                        </p:tgtEl>
                                        <p:attrNameLst>
                                          <p:attrName>style.visibility</p:attrName>
                                        </p:attrNameLst>
                                      </p:cBhvr>
                                      <p:to>
                                        <p:strVal val="hidden"/>
                                      </p:to>
                                    </p:set>
                                  </p:subTnLst>
                                </p:cTn>
                              </p:par>
                            </p:childTnLst>
                          </p:cTn>
                        </p:par>
                      </p:childTnLst>
                    </p:cTn>
                  </p:par>
                  <p:par>
                    <p:cTn id="425" fill="hold">
                      <p:stCondLst>
                        <p:cond delay="indefinite"/>
                      </p:stCondLst>
                      <p:childTnLst>
                        <p:par>
                          <p:cTn id="426" fill="hold">
                            <p:stCondLst>
                              <p:cond delay="0"/>
                            </p:stCondLst>
                            <p:childTnLst>
                              <p:par>
                                <p:cTn id="427" presetID="1" presetClass="entr" presetSubtype="0" fill="hold" nodeType="clickEffect">
                                  <p:stCondLst>
                                    <p:cond delay="0"/>
                                  </p:stCondLst>
                                  <p:childTnLst>
                                    <p:set>
                                      <p:cBhvr>
                                        <p:cTn id="428" dur="1" fill="hold">
                                          <p:stCondLst>
                                            <p:cond delay="499"/>
                                          </p:stCondLst>
                                        </p:cTn>
                                        <p:tgtEl>
                                          <p:spTgt spid="393"/>
                                        </p:tgtEl>
                                        <p:attrNameLst>
                                          <p:attrName>style.visibility</p:attrName>
                                        </p:attrNameLst>
                                      </p:cBhvr>
                                      <p:to>
                                        <p:strVal val="visible"/>
                                      </p:to>
                                    </p:set>
                                  </p:childTnLst>
                                </p:cTn>
                              </p:par>
                              <p:par>
                                <p:cTn id="429" presetID="1" presetClass="entr" presetSubtype="0" fill="hold" grpId="3" nodeType="withEffect">
                                  <p:stCondLst>
                                    <p:cond delay="0"/>
                                  </p:stCondLst>
                                  <p:childTnLst>
                                    <p:set>
                                      <p:cBhvr>
                                        <p:cTn id="430" dur="1" fill="hold">
                                          <p:stCondLst>
                                            <p:cond delay="0"/>
                                          </p:stCondLst>
                                        </p:cTn>
                                        <p:tgtEl>
                                          <p:spTgt spid="399"/>
                                        </p:tgtEl>
                                        <p:attrNameLst>
                                          <p:attrName>style.visibility</p:attrName>
                                        </p:attrNameLst>
                                      </p:cBhvr>
                                      <p:to>
                                        <p:strVal val="visible"/>
                                      </p:to>
                                    </p:set>
                                  </p:childTnLst>
                                  <p:subTnLst>
                                    <p:set>
                                      <p:cBhvr override="childStyle">
                                        <p:cTn dur="1" fill="hold" display="0" masterRel="nextClick" afterEffect="1"/>
                                        <p:tgtEl>
                                          <p:spTgt spid="399"/>
                                        </p:tgtEl>
                                        <p:attrNameLst>
                                          <p:attrName>style.visibility</p:attrName>
                                        </p:attrNameLst>
                                      </p:cBhvr>
                                      <p:to>
                                        <p:strVal val="hidden"/>
                                      </p:to>
                                    </p:set>
                                  </p:subTnLst>
                                </p:cTn>
                              </p:par>
                            </p:childTnLst>
                          </p:cTn>
                        </p:par>
                        <p:par>
                          <p:cTn id="431" fill="hold">
                            <p:stCondLst>
                              <p:cond delay="500"/>
                            </p:stCondLst>
                            <p:childTnLst>
                              <p:par>
                                <p:cTn id="432" presetID="1" presetClass="entr" presetSubtype="0" fill="hold" grpId="0" nodeType="afterEffect">
                                  <p:stCondLst>
                                    <p:cond delay="0"/>
                                  </p:stCondLst>
                                  <p:childTnLst>
                                    <p:set>
                                      <p:cBhvr>
                                        <p:cTn id="433" dur="1" fill="hold">
                                          <p:stCondLst>
                                            <p:cond delay="499"/>
                                          </p:stCondLst>
                                        </p:cTn>
                                        <p:tgtEl>
                                          <p:spTgt spid="402"/>
                                        </p:tgtEl>
                                        <p:attrNameLst>
                                          <p:attrName>style.visibility</p:attrName>
                                        </p:attrNameLst>
                                      </p:cBhvr>
                                      <p:to>
                                        <p:strVal val="visible"/>
                                      </p:to>
                                    </p:set>
                                  </p:childTnLst>
                                </p:cTn>
                              </p:par>
                            </p:childTnLst>
                          </p:cTn>
                        </p:par>
                      </p:childTnLst>
                    </p:cTn>
                  </p:par>
                  <p:par>
                    <p:cTn id="434" fill="hold">
                      <p:stCondLst>
                        <p:cond delay="indefinite"/>
                      </p:stCondLst>
                      <p:childTnLst>
                        <p:par>
                          <p:cTn id="435" fill="hold">
                            <p:stCondLst>
                              <p:cond delay="0"/>
                            </p:stCondLst>
                            <p:childTnLst>
                              <p:par>
                                <p:cTn id="436" presetID="1" presetClass="entr" presetSubtype="0" fill="hold" grpId="0" nodeType="clickEffect">
                                  <p:stCondLst>
                                    <p:cond delay="0"/>
                                  </p:stCondLst>
                                  <p:childTnLst>
                                    <p:set>
                                      <p:cBhvr>
                                        <p:cTn id="437" dur="1" fill="hold">
                                          <p:stCondLst>
                                            <p:cond delay="0"/>
                                          </p:stCondLst>
                                        </p:cTn>
                                        <p:tgtEl>
                                          <p:spTgt spid="276"/>
                                        </p:tgtEl>
                                        <p:attrNameLst>
                                          <p:attrName>style.visibility</p:attrName>
                                        </p:attrNameLst>
                                      </p:cBhvr>
                                      <p:to>
                                        <p:strVal val="visible"/>
                                      </p:to>
                                    </p:set>
                                  </p:childTnLst>
                                  <p:subTnLst>
                                    <p:set>
                                      <p:cBhvr override="childStyle">
                                        <p:cTn dur="1" fill="hold" display="0" masterRel="nextClick" afterEffect="1"/>
                                        <p:tgtEl>
                                          <p:spTgt spid="276"/>
                                        </p:tgtEl>
                                        <p:attrNameLst>
                                          <p:attrName>style.visibility</p:attrName>
                                        </p:attrNameLst>
                                      </p:cBhvr>
                                      <p:to>
                                        <p:strVal val="hidden"/>
                                      </p:to>
                                    </p:set>
                                  </p:subTnLst>
                                </p:cTn>
                              </p:par>
                            </p:childTnLst>
                          </p:cTn>
                        </p:par>
                      </p:childTnLst>
                    </p:cTn>
                  </p:par>
                  <p:par>
                    <p:cTn id="438" fill="hold">
                      <p:stCondLst>
                        <p:cond delay="indefinite"/>
                      </p:stCondLst>
                      <p:childTnLst>
                        <p:par>
                          <p:cTn id="439" fill="hold">
                            <p:stCondLst>
                              <p:cond delay="0"/>
                            </p:stCondLst>
                            <p:childTnLst>
                              <p:par>
                                <p:cTn id="440" presetID="53" presetClass="exit" presetSubtype="0" fill="hold" nodeType="clickEffect">
                                  <p:stCondLst>
                                    <p:cond delay="0"/>
                                  </p:stCondLst>
                                  <p:childTnLst>
                                    <p:anim calcmode="lin" valueType="num">
                                      <p:cBhvr>
                                        <p:cTn id="441" dur="500"/>
                                        <p:tgtEl>
                                          <p:spTgt spid="363"/>
                                        </p:tgtEl>
                                        <p:attrNameLst>
                                          <p:attrName>ppt_w</p:attrName>
                                        </p:attrNameLst>
                                      </p:cBhvr>
                                      <p:tavLst>
                                        <p:tav tm="0">
                                          <p:val>
                                            <p:strVal val="ppt_w"/>
                                          </p:val>
                                        </p:tav>
                                        <p:tav tm="100000">
                                          <p:val>
                                            <p:fltVal val="0"/>
                                          </p:val>
                                        </p:tav>
                                      </p:tavLst>
                                    </p:anim>
                                    <p:anim calcmode="lin" valueType="num">
                                      <p:cBhvr>
                                        <p:cTn id="442" dur="500"/>
                                        <p:tgtEl>
                                          <p:spTgt spid="363"/>
                                        </p:tgtEl>
                                        <p:attrNameLst>
                                          <p:attrName>ppt_h</p:attrName>
                                        </p:attrNameLst>
                                      </p:cBhvr>
                                      <p:tavLst>
                                        <p:tav tm="0">
                                          <p:val>
                                            <p:strVal val="ppt_h"/>
                                          </p:val>
                                        </p:tav>
                                        <p:tav tm="100000">
                                          <p:val>
                                            <p:fltVal val="0"/>
                                          </p:val>
                                        </p:tav>
                                      </p:tavLst>
                                    </p:anim>
                                    <p:animEffect transition="out" filter="fade">
                                      <p:cBhvr>
                                        <p:cTn id="443" dur="500"/>
                                        <p:tgtEl>
                                          <p:spTgt spid="363"/>
                                        </p:tgtEl>
                                      </p:cBhvr>
                                    </p:animEffect>
                                    <p:set>
                                      <p:cBhvr>
                                        <p:cTn id="444" dur="1" fill="hold">
                                          <p:stCondLst>
                                            <p:cond delay="499"/>
                                          </p:stCondLst>
                                        </p:cTn>
                                        <p:tgtEl>
                                          <p:spTgt spid="363"/>
                                        </p:tgtEl>
                                        <p:attrNameLst>
                                          <p:attrName>style.visibility</p:attrName>
                                        </p:attrNameLst>
                                      </p:cBhvr>
                                      <p:to>
                                        <p:strVal val="hidden"/>
                                      </p:to>
                                    </p:set>
                                  </p:childTnLst>
                                </p:cTn>
                              </p:par>
                              <p:par>
                                <p:cTn id="445" presetID="1" presetClass="exit" presetSubtype="0" fill="hold" grpId="1" nodeType="withEffect">
                                  <p:stCondLst>
                                    <p:cond delay="0"/>
                                  </p:stCondLst>
                                  <p:childTnLst>
                                    <p:set>
                                      <p:cBhvr>
                                        <p:cTn id="446" dur="1" fill="hold">
                                          <p:stCondLst>
                                            <p:cond delay="0"/>
                                          </p:stCondLst>
                                        </p:cTn>
                                        <p:tgtEl>
                                          <p:spTgt spid="402"/>
                                        </p:tgtEl>
                                        <p:attrNameLst>
                                          <p:attrName>style.visibility</p:attrName>
                                        </p:attrNameLst>
                                      </p:cBhvr>
                                      <p:to>
                                        <p:strVal val="hidden"/>
                                      </p:to>
                                    </p:set>
                                  </p:childTnLst>
                                </p:cTn>
                              </p:par>
                              <p:par>
                                <p:cTn id="447" presetID="1" presetClass="exit" presetSubtype="0" fill="hold" nodeType="withEffect">
                                  <p:stCondLst>
                                    <p:cond delay="0"/>
                                  </p:stCondLst>
                                  <p:childTnLst>
                                    <p:set>
                                      <p:cBhvr>
                                        <p:cTn id="448" dur="1" fill="hold">
                                          <p:stCondLst>
                                            <p:cond delay="0"/>
                                          </p:stCondLst>
                                        </p:cTn>
                                        <p:tgtEl>
                                          <p:spTgt spid="375"/>
                                        </p:tgtEl>
                                        <p:attrNameLst>
                                          <p:attrName>style.visibility</p:attrName>
                                        </p:attrNameLst>
                                      </p:cBhvr>
                                      <p:to>
                                        <p:strVal val="hidden"/>
                                      </p:to>
                                    </p:set>
                                  </p:childTnLst>
                                </p:cTn>
                              </p:par>
                              <p:par>
                                <p:cTn id="449" presetID="1" presetClass="exit" presetSubtype="0" fill="hold" nodeType="withEffect">
                                  <p:stCondLst>
                                    <p:cond delay="0"/>
                                  </p:stCondLst>
                                  <p:childTnLst>
                                    <p:set>
                                      <p:cBhvr>
                                        <p:cTn id="450" dur="1" fill="hold">
                                          <p:stCondLst>
                                            <p:cond delay="0"/>
                                          </p:stCondLst>
                                        </p:cTn>
                                        <p:tgtEl>
                                          <p:spTgt spid="378"/>
                                        </p:tgtEl>
                                        <p:attrNameLst>
                                          <p:attrName>style.visibility</p:attrName>
                                        </p:attrNameLst>
                                      </p:cBhvr>
                                      <p:to>
                                        <p:strVal val="hidden"/>
                                      </p:to>
                                    </p:set>
                                  </p:childTnLst>
                                </p:cTn>
                              </p:par>
                              <p:par>
                                <p:cTn id="451" presetID="1" presetClass="exit" presetSubtype="0" fill="hold" nodeType="withEffect">
                                  <p:stCondLst>
                                    <p:cond delay="0"/>
                                  </p:stCondLst>
                                  <p:childTnLst>
                                    <p:set>
                                      <p:cBhvr>
                                        <p:cTn id="452" dur="1" fill="hold">
                                          <p:stCondLst>
                                            <p:cond delay="0"/>
                                          </p:stCondLst>
                                        </p:cTn>
                                        <p:tgtEl>
                                          <p:spTgt spid="381"/>
                                        </p:tgtEl>
                                        <p:attrNameLst>
                                          <p:attrName>style.visibility</p:attrName>
                                        </p:attrNameLst>
                                      </p:cBhvr>
                                      <p:to>
                                        <p:strVal val="hidden"/>
                                      </p:to>
                                    </p:set>
                                  </p:childTnLst>
                                </p:cTn>
                              </p:par>
                              <p:par>
                                <p:cTn id="453" presetID="1" presetClass="exit" presetSubtype="0" fill="hold" nodeType="withEffect">
                                  <p:stCondLst>
                                    <p:cond delay="0"/>
                                  </p:stCondLst>
                                  <p:childTnLst>
                                    <p:set>
                                      <p:cBhvr>
                                        <p:cTn id="454" dur="1" fill="hold">
                                          <p:stCondLst>
                                            <p:cond delay="0"/>
                                          </p:stCondLst>
                                        </p:cTn>
                                        <p:tgtEl>
                                          <p:spTgt spid="384"/>
                                        </p:tgtEl>
                                        <p:attrNameLst>
                                          <p:attrName>style.visibility</p:attrName>
                                        </p:attrNameLst>
                                      </p:cBhvr>
                                      <p:to>
                                        <p:strVal val="hidden"/>
                                      </p:to>
                                    </p:set>
                                  </p:childTnLst>
                                </p:cTn>
                              </p:par>
                              <p:par>
                                <p:cTn id="455" presetID="1" presetClass="exit" presetSubtype="0" fill="hold" nodeType="withEffect">
                                  <p:stCondLst>
                                    <p:cond delay="0"/>
                                  </p:stCondLst>
                                  <p:childTnLst>
                                    <p:set>
                                      <p:cBhvr>
                                        <p:cTn id="456" dur="1" fill="hold">
                                          <p:stCondLst>
                                            <p:cond delay="0"/>
                                          </p:stCondLst>
                                        </p:cTn>
                                        <p:tgtEl>
                                          <p:spTgt spid="387"/>
                                        </p:tgtEl>
                                        <p:attrNameLst>
                                          <p:attrName>style.visibility</p:attrName>
                                        </p:attrNameLst>
                                      </p:cBhvr>
                                      <p:to>
                                        <p:strVal val="hidden"/>
                                      </p:to>
                                    </p:set>
                                  </p:childTnLst>
                                </p:cTn>
                              </p:par>
                              <p:par>
                                <p:cTn id="457" presetID="1" presetClass="exit" presetSubtype="0" fill="hold" nodeType="withEffect">
                                  <p:stCondLst>
                                    <p:cond delay="0"/>
                                  </p:stCondLst>
                                  <p:childTnLst>
                                    <p:set>
                                      <p:cBhvr>
                                        <p:cTn id="458" dur="1" fill="hold">
                                          <p:stCondLst>
                                            <p:cond delay="0"/>
                                          </p:stCondLst>
                                        </p:cTn>
                                        <p:tgtEl>
                                          <p:spTgt spid="390"/>
                                        </p:tgtEl>
                                        <p:attrNameLst>
                                          <p:attrName>style.visibility</p:attrName>
                                        </p:attrNameLst>
                                      </p:cBhvr>
                                      <p:to>
                                        <p:strVal val="hidden"/>
                                      </p:to>
                                    </p:set>
                                  </p:childTnLst>
                                </p:cTn>
                              </p:par>
                              <p:par>
                                <p:cTn id="459" presetID="1" presetClass="exit" presetSubtype="0" fill="hold" nodeType="withEffect">
                                  <p:stCondLst>
                                    <p:cond delay="0"/>
                                  </p:stCondLst>
                                  <p:childTnLst>
                                    <p:set>
                                      <p:cBhvr>
                                        <p:cTn id="460" dur="1" fill="hold">
                                          <p:stCondLst>
                                            <p:cond delay="0"/>
                                          </p:stCondLst>
                                        </p:cTn>
                                        <p:tgtEl>
                                          <p:spTgt spid="393"/>
                                        </p:tgtEl>
                                        <p:attrNameLst>
                                          <p:attrName>style.visibility</p:attrName>
                                        </p:attrNameLst>
                                      </p:cBhvr>
                                      <p:to>
                                        <p:strVal val="hidden"/>
                                      </p:to>
                                    </p:set>
                                  </p:childTnLst>
                                </p:cTn>
                              </p:par>
                              <p:par>
                                <p:cTn id="461" presetID="1" presetClass="entr" presetSubtype="0" fill="hold" grpId="0" nodeType="withEffect">
                                  <p:stCondLst>
                                    <p:cond delay="0"/>
                                  </p:stCondLst>
                                  <p:childTnLst>
                                    <p:set>
                                      <p:cBhvr>
                                        <p:cTn id="462" dur="1" fill="hold">
                                          <p:stCondLst>
                                            <p:cond delay="0"/>
                                          </p:stCondLst>
                                        </p:cTn>
                                        <p:tgtEl>
                                          <p:spTgt spid="270"/>
                                        </p:tgtEl>
                                        <p:attrNameLst>
                                          <p:attrName>style.visibility</p:attrName>
                                        </p:attrNameLst>
                                      </p:cBhvr>
                                      <p:to>
                                        <p:strVal val="visible"/>
                                      </p:to>
                                    </p:set>
                                  </p:childTnLst>
                                </p:cTn>
                              </p:par>
                            </p:childTnLst>
                          </p:cTn>
                        </p:par>
                        <p:par>
                          <p:cTn id="463" fill="hold">
                            <p:stCondLst>
                              <p:cond delay="500"/>
                            </p:stCondLst>
                            <p:childTnLst>
                              <p:par>
                                <p:cTn id="464" presetID="1" presetClass="entr" presetSubtype="0" fill="hold" grpId="2" nodeType="afterEffect">
                                  <p:stCondLst>
                                    <p:cond delay="0"/>
                                  </p:stCondLst>
                                  <p:childTnLst>
                                    <p:set>
                                      <p:cBhvr>
                                        <p:cTn id="465" dur="1" fill="hold">
                                          <p:stCondLst>
                                            <p:cond delay="0"/>
                                          </p:stCondLst>
                                        </p:cTn>
                                        <p:tgtEl>
                                          <p:spTgt spid="267"/>
                                        </p:tgtEl>
                                        <p:attrNameLst>
                                          <p:attrName>style.visibility</p:attrName>
                                        </p:attrNameLst>
                                      </p:cBhvr>
                                      <p:to>
                                        <p:strVal val="visible"/>
                                      </p:to>
                                    </p:set>
                                  </p:childTnLst>
                                  <p:subTnLst>
                                    <p:set>
                                      <p:cBhvr override="childStyle">
                                        <p:cTn dur="1" fill="hold" display="0" masterRel="nextClick" afterEffect="1"/>
                                        <p:tgtEl>
                                          <p:spTgt spid="267"/>
                                        </p:tgtEl>
                                        <p:attrNameLst>
                                          <p:attrName>style.visibility</p:attrName>
                                        </p:attrNameLst>
                                      </p:cBhvr>
                                      <p:to>
                                        <p:strVal val="hidden"/>
                                      </p:to>
                                    </p:set>
                                  </p:subTnLst>
                                </p:cTn>
                              </p:par>
                            </p:childTnLst>
                          </p:cTn>
                        </p:par>
                      </p:childTnLst>
                    </p:cTn>
                  </p:par>
                  <p:par>
                    <p:cTn id="466" fill="hold">
                      <p:stCondLst>
                        <p:cond delay="indefinite"/>
                      </p:stCondLst>
                      <p:childTnLst>
                        <p:par>
                          <p:cTn id="467" fill="hold">
                            <p:stCondLst>
                              <p:cond delay="0"/>
                            </p:stCondLst>
                            <p:childTnLst>
                              <p:par>
                                <p:cTn id="468" presetID="1" presetClass="entr" presetSubtype="0" fill="hold" grpId="2" nodeType="clickEffect">
                                  <p:stCondLst>
                                    <p:cond delay="0"/>
                                  </p:stCondLst>
                                  <p:childTnLst>
                                    <p:set>
                                      <p:cBhvr>
                                        <p:cTn id="469" dur="1" fill="hold">
                                          <p:stCondLst>
                                            <p:cond delay="0"/>
                                          </p:stCondLst>
                                        </p:cTn>
                                        <p:tgtEl>
                                          <p:spTgt spid="264"/>
                                        </p:tgtEl>
                                        <p:attrNameLst>
                                          <p:attrName>style.visibility</p:attrName>
                                        </p:attrNameLst>
                                      </p:cBhvr>
                                      <p:to>
                                        <p:strVal val="visible"/>
                                      </p:to>
                                    </p:set>
                                  </p:childTnLst>
                                  <p:subTnLst>
                                    <p:set>
                                      <p:cBhvr override="childStyle">
                                        <p:cTn dur="1" fill="hold" display="0" masterRel="nextClick" afterEffect="1"/>
                                        <p:tgtEl>
                                          <p:spTgt spid="264"/>
                                        </p:tgtEl>
                                        <p:attrNameLst>
                                          <p:attrName>style.visibility</p:attrName>
                                        </p:attrNameLst>
                                      </p:cBhvr>
                                      <p:to>
                                        <p:strVal val="hidden"/>
                                      </p:to>
                                    </p:set>
                                  </p:subTnLst>
                                </p:cTn>
                              </p:par>
                            </p:childTnLst>
                          </p:cTn>
                        </p:par>
                      </p:childTnLst>
                    </p:cTn>
                  </p:par>
                  <p:par>
                    <p:cTn id="470" fill="hold">
                      <p:stCondLst>
                        <p:cond delay="indefinite"/>
                      </p:stCondLst>
                      <p:childTnLst>
                        <p:par>
                          <p:cTn id="471" fill="hold">
                            <p:stCondLst>
                              <p:cond delay="0"/>
                            </p:stCondLst>
                            <p:childTnLst>
                              <p:par>
                                <p:cTn id="472" presetID="53" presetClass="exit" presetSubtype="0" fill="hold" nodeType="clickEffect">
                                  <p:stCondLst>
                                    <p:cond delay="0"/>
                                  </p:stCondLst>
                                  <p:childTnLst>
                                    <p:anim calcmode="lin" valueType="num">
                                      <p:cBhvr>
                                        <p:cTn id="473" dur="500"/>
                                        <p:tgtEl>
                                          <p:spTgt spid="249"/>
                                        </p:tgtEl>
                                        <p:attrNameLst>
                                          <p:attrName>ppt_w</p:attrName>
                                        </p:attrNameLst>
                                      </p:cBhvr>
                                      <p:tavLst>
                                        <p:tav tm="0">
                                          <p:val>
                                            <p:strVal val="ppt_w"/>
                                          </p:val>
                                        </p:tav>
                                        <p:tav tm="100000">
                                          <p:val>
                                            <p:fltVal val="0"/>
                                          </p:val>
                                        </p:tav>
                                      </p:tavLst>
                                    </p:anim>
                                    <p:anim calcmode="lin" valueType="num">
                                      <p:cBhvr>
                                        <p:cTn id="474" dur="500"/>
                                        <p:tgtEl>
                                          <p:spTgt spid="249"/>
                                        </p:tgtEl>
                                        <p:attrNameLst>
                                          <p:attrName>ppt_h</p:attrName>
                                        </p:attrNameLst>
                                      </p:cBhvr>
                                      <p:tavLst>
                                        <p:tav tm="0">
                                          <p:val>
                                            <p:strVal val="ppt_h"/>
                                          </p:val>
                                        </p:tav>
                                        <p:tav tm="100000">
                                          <p:val>
                                            <p:fltVal val="0"/>
                                          </p:val>
                                        </p:tav>
                                      </p:tavLst>
                                    </p:anim>
                                    <p:animEffect transition="out" filter="fade">
                                      <p:cBhvr>
                                        <p:cTn id="475" dur="500"/>
                                        <p:tgtEl>
                                          <p:spTgt spid="249"/>
                                        </p:tgtEl>
                                      </p:cBhvr>
                                    </p:animEffect>
                                    <p:set>
                                      <p:cBhvr>
                                        <p:cTn id="476" dur="1" fill="hold">
                                          <p:stCondLst>
                                            <p:cond delay="499"/>
                                          </p:stCondLst>
                                        </p:cTn>
                                        <p:tgtEl>
                                          <p:spTgt spid="249"/>
                                        </p:tgtEl>
                                        <p:attrNameLst>
                                          <p:attrName>style.visibility</p:attrName>
                                        </p:attrNameLst>
                                      </p:cBhvr>
                                      <p:to>
                                        <p:strVal val="hidden"/>
                                      </p:to>
                                    </p:set>
                                  </p:childTnLst>
                                </p:cTn>
                              </p:par>
                              <p:par>
                                <p:cTn id="477" presetID="1" presetClass="exit" presetSubtype="0" fill="hold" nodeType="withEffect">
                                  <p:stCondLst>
                                    <p:cond delay="0"/>
                                  </p:stCondLst>
                                  <p:childTnLst>
                                    <p:set>
                                      <p:cBhvr>
                                        <p:cTn id="478" dur="1" fill="hold">
                                          <p:stCondLst>
                                            <p:cond delay="0"/>
                                          </p:stCondLst>
                                        </p:cTn>
                                        <p:tgtEl>
                                          <p:spTgt spid="257"/>
                                        </p:tgtEl>
                                        <p:attrNameLst>
                                          <p:attrName>style.visibility</p:attrName>
                                        </p:attrNameLst>
                                      </p:cBhvr>
                                      <p:to>
                                        <p:strVal val="hidden"/>
                                      </p:to>
                                    </p:set>
                                  </p:childTnLst>
                                </p:cTn>
                              </p:par>
                              <p:par>
                                <p:cTn id="479" presetID="1" presetClass="exit" presetSubtype="0" fill="hold" grpId="1" nodeType="withEffect">
                                  <p:stCondLst>
                                    <p:cond delay="0"/>
                                  </p:stCondLst>
                                  <p:childTnLst>
                                    <p:set>
                                      <p:cBhvr>
                                        <p:cTn id="480" dur="1" fill="hold">
                                          <p:stCondLst>
                                            <p:cond delay="0"/>
                                          </p:stCondLst>
                                        </p:cTn>
                                        <p:tgtEl>
                                          <p:spTgt spid="268"/>
                                        </p:tgtEl>
                                        <p:attrNameLst>
                                          <p:attrName>style.visibility</p:attrName>
                                        </p:attrNameLst>
                                      </p:cBhvr>
                                      <p:to>
                                        <p:strVal val="hidden"/>
                                      </p:to>
                                    </p:set>
                                  </p:childTnLst>
                                </p:cTn>
                              </p:par>
                              <p:par>
                                <p:cTn id="481" presetID="1" presetClass="exit" presetSubtype="0" fill="hold" grpId="1" nodeType="withEffect">
                                  <p:stCondLst>
                                    <p:cond delay="0"/>
                                  </p:stCondLst>
                                  <p:childTnLst>
                                    <p:set>
                                      <p:cBhvr>
                                        <p:cTn id="482" dur="1" fill="hold">
                                          <p:stCondLst>
                                            <p:cond delay="0"/>
                                          </p:stCondLst>
                                        </p:cTn>
                                        <p:tgtEl>
                                          <p:spTgt spid="269"/>
                                        </p:tgtEl>
                                        <p:attrNameLst>
                                          <p:attrName>style.visibility</p:attrName>
                                        </p:attrNameLst>
                                      </p:cBhvr>
                                      <p:to>
                                        <p:strVal val="hidden"/>
                                      </p:to>
                                    </p:set>
                                  </p:childTnLst>
                                </p:cTn>
                              </p:par>
                              <p:par>
                                <p:cTn id="483" presetID="1" presetClass="exit" presetSubtype="0" fill="hold" grpId="1" nodeType="withEffect">
                                  <p:stCondLst>
                                    <p:cond delay="0"/>
                                  </p:stCondLst>
                                  <p:childTnLst>
                                    <p:set>
                                      <p:cBhvr>
                                        <p:cTn id="484" dur="1" fill="hold">
                                          <p:stCondLst>
                                            <p:cond delay="0"/>
                                          </p:stCondLst>
                                        </p:cTn>
                                        <p:tgtEl>
                                          <p:spTgt spid="270"/>
                                        </p:tgtEl>
                                        <p:attrNameLst>
                                          <p:attrName>style.visibility</p:attrName>
                                        </p:attrNameLst>
                                      </p:cBhvr>
                                      <p:to>
                                        <p:strVal val="hidden"/>
                                      </p:to>
                                    </p:set>
                                  </p:childTnLst>
                                </p:cTn>
                              </p:par>
                              <p:par>
                                <p:cTn id="485" presetID="1" presetClass="entr" presetSubtype="0" fill="hold" grpId="0" nodeType="withEffect">
                                  <p:stCondLst>
                                    <p:cond delay="0"/>
                                  </p:stCondLst>
                                  <p:childTnLst>
                                    <p:set>
                                      <p:cBhvr>
                                        <p:cTn id="486" dur="1" fill="hold">
                                          <p:stCondLst>
                                            <p:cond delay="0"/>
                                          </p:stCondLst>
                                        </p:cTn>
                                        <p:tgtEl>
                                          <p:spTgt spid="236"/>
                                        </p:tgtEl>
                                        <p:attrNameLst>
                                          <p:attrName>style.visibility</p:attrName>
                                        </p:attrNameLst>
                                      </p:cBhvr>
                                      <p:to>
                                        <p:strVal val="visible"/>
                                      </p:to>
                                    </p:set>
                                  </p:childTnLst>
                                </p:cTn>
                              </p:par>
                            </p:childTnLst>
                          </p:cTn>
                        </p:par>
                        <p:par>
                          <p:cTn id="487" fill="hold">
                            <p:stCondLst>
                              <p:cond delay="500"/>
                            </p:stCondLst>
                            <p:childTnLst>
                              <p:par>
                                <p:cTn id="488" presetID="1" presetClass="entr" presetSubtype="0" fill="hold" grpId="1" nodeType="afterEffect">
                                  <p:stCondLst>
                                    <p:cond delay="0"/>
                                  </p:stCondLst>
                                  <p:childTnLst>
                                    <p:set>
                                      <p:cBhvr>
                                        <p:cTn id="489" dur="1" fill="hold">
                                          <p:stCondLst>
                                            <p:cond delay="0"/>
                                          </p:stCondLst>
                                        </p:cTn>
                                        <p:tgtEl>
                                          <p:spTgt spid="220"/>
                                        </p:tgtEl>
                                        <p:attrNameLst>
                                          <p:attrName>style.visibility</p:attrName>
                                        </p:attrNameLst>
                                      </p:cBhvr>
                                      <p:to>
                                        <p:strVal val="visible"/>
                                      </p:to>
                                    </p:set>
                                  </p:childTnLst>
                                  <p:subTnLst>
                                    <p:set>
                                      <p:cBhvr override="childStyle">
                                        <p:cTn dur="1" fill="hold" display="0" masterRel="nextClick" afterEffect="1"/>
                                        <p:tgtEl>
                                          <p:spTgt spid="220"/>
                                        </p:tgtEl>
                                        <p:attrNameLst>
                                          <p:attrName>style.visibility</p:attrName>
                                        </p:attrNameLst>
                                      </p:cBhvr>
                                      <p:to>
                                        <p:strVal val="hidden"/>
                                      </p:to>
                                    </p:set>
                                  </p:subTnLst>
                                </p:cTn>
                              </p:par>
                            </p:childTnLst>
                          </p:cTn>
                        </p:par>
                      </p:childTnLst>
                    </p:cTn>
                  </p:par>
                  <p:par>
                    <p:cTn id="490" fill="hold">
                      <p:stCondLst>
                        <p:cond delay="indefinite"/>
                      </p:stCondLst>
                      <p:childTnLst>
                        <p:par>
                          <p:cTn id="491" fill="hold">
                            <p:stCondLst>
                              <p:cond delay="0"/>
                            </p:stCondLst>
                            <p:childTnLst>
                              <p:par>
                                <p:cTn id="492" presetID="1" presetClass="entr" presetSubtype="0" fill="hold" grpId="0" nodeType="clickEffect">
                                  <p:stCondLst>
                                    <p:cond delay="0"/>
                                  </p:stCondLst>
                                  <p:childTnLst>
                                    <p:set>
                                      <p:cBhvr>
                                        <p:cTn id="493" dur="1" fill="hold">
                                          <p:stCondLst>
                                            <p:cond delay="0"/>
                                          </p:stCondLst>
                                        </p:cTn>
                                        <p:tgtEl>
                                          <p:spTgt spid="608277"/>
                                        </p:tgtEl>
                                        <p:attrNameLst>
                                          <p:attrName>style.visibility</p:attrName>
                                        </p:attrNameLst>
                                      </p:cBhvr>
                                      <p:to>
                                        <p:strVal val="visible"/>
                                      </p:to>
                                    </p:set>
                                  </p:childTnLst>
                                </p:cTn>
                              </p:par>
                            </p:childTnLst>
                          </p:cTn>
                        </p:par>
                        <p:par>
                          <p:cTn id="494" fill="hold">
                            <p:stCondLst>
                              <p:cond delay="0"/>
                            </p:stCondLst>
                            <p:childTnLst>
                              <p:par>
                                <p:cTn id="495" presetID="1" presetClass="exit" presetSubtype="0" fill="hold" grpId="1" nodeType="afterEffect">
                                  <p:stCondLst>
                                    <p:cond delay="0"/>
                                  </p:stCondLst>
                                  <p:childTnLst>
                                    <p:set>
                                      <p:cBhvr>
                                        <p:cTn id="496" dur="1" fill="hold">
                                          <p:stCondLst>
                                            <p:cond delay="0"/>
                                          </p:stCondLst>
                                        </p:cTn>
                                        <p:tgtEl>
                                          <p:spTgt spid="236"/>
                                        </p:tgtEl>
                                        <p:attrNameLst>
                                          <p:attrName>style.visibility</p:attrName>
                                        </p:attrNameLst>
                                      </p:cBhvr>
                                      <p:to>
                                        <p:strVal val="hidden"/>
                                      </p:to>
                                    </p:set>
                                  </p:childTnLst>
                                </p:cTn>
                              </p:par>
                            </p:childTnLst>
                          </p:cTn>
                        </p:par>
                        <p:par>
                          <p:cTn id="497" fill="hold">
                            <p:stCondLst>
                              <p:cond delay="0"/>
                            </p:stCondLst>
                            <p:childTnLst>
                              <p:par>
                                <p:cTn id="498" presetID="1" presetClass="entr" presetSubtype="0" fill="hold" grpId="0" nodeType="afterEffect">
                                  <p:stCondLst>
                                    <p:cond delay="0"/>
                                  </p:stCondLst>
                                  <p:childTnLst>
                                    <p:set>
                                      <p:cBhvr>
                                        <p:cTn id="499" dur="1" fill="hold">
                                          <p:stCondLst>
                                            <p:cond delay="499"/>
                                          </p:stCondLst>
                                        </p:cTn>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9" grpId="0" autoUpdateAnimBg="0"/>
      <p:bldP spid="608259" grpId="1" autoUpdateAnimBg="0"/>
      <p:bldP spid="608260" grpId="0" autoUpdateAnimBg="0"/>
      <p:bldP spid="608260" grpId="1" autoUpdateAnimBg="0"/>
      <p:bldP spid="608261" grpId="0" autoUpdateAnimBg="0"/>
      <p:bldP spid="608261" grpId="1" autoUpdateAnimBg="0"/>
      <p:bldP spid="608262" grpId="0" autoUpdateAnimBg="0"/>
      <p:bldP spid="608262" grpId="1" autoUpdateAnimBg="0"/>
      <p:bldP spid="608275" grpId="0" build="p" autoUpdateAnimBg="0"/>
      <p:bldP spid="608276" grpId="0" build="p" autoUpdateAnimBg="0"/>
      <p:bldP spid="608277" grpId="0"/>
      <p:bldP spid="608278" grpId="0" build="p" autoUpdateAnimBg="0"/>
      <p:bldP spid="608285" grpId="0" build="p" autoUpdateAnimBg="0"/>
      <p:bldP spid="211" grpId="1" animBg="1"/>
      <p:bldP spid="213" grpId="0" animBg="1"/>
      <p:bldP spid="214" grpId="0" animBg="1"/>
      <p:bldP spid="215" grpId="0" animBg="1"/>
      <p:bldP spid="220" grpId="0" animBg="1"/>
      <p:bldP spid="220" grpId="1" animBg="1"/>
      <p:bldP spid="221" grpId="0" animBg="1"/>
      <p:bldP spid="221" grpId="1" animBg="1"/>
      <p:bldP spid="403" grpId="0" animBg="1"/>
      <p:bldP spid="236" grpId="0" animBg="1"/>
      <p:bldP spid="236" grpId="1" animBg="1"/>
      <p:bldP spid="240" grpId="0"/>
      <p:bldP spid="264" grpId="0" animBg="1"/>
      <p:bldP spid="264" grpId="1" animBg="1"/>
      <p:bldP spid="264" grpId="2" animBg="1"/>
      <p:bldP spid="265" grpId="0" animBg="1"/>
      <p:bldP spid="265" grpId="1" animBg="1"/>
      <p:bldP spid="265" grpId="2" animBg="1"/>
      <p:bldP spid="266" grpId="0" animBg="1"/>
      <p:bldP spid="266" grpId="1" animBg="1"/>
      <p:bldP spid="266" grpId="2" animBg="1"/>
      <p:bldP spid="267" grpId="0" animBg="1"/>
      <p:bldP spid="267" grpId="1" animBg="1"/>
      <p:bldP spid="267" grpId="2" animBg="1"/>
      <p:bldP spid="268" grpId="0" animBg="1"/>
      <p:bldP spid="268" grpId="1" animBg="1"/>
      <p:bldP spid="269" grpId="0" animBg="1"/>
      <p:bldP spid="269" grpId="1" animBg="1"/>
      <p:bldP spid="270" grpId="0" animBg="1"/>
      <p:bldP spid="270" grpId="1" animBg="1"/>
      <p:bldP spid="271" grpId="0" build="p" autoUpdateAnimBg="0"/>
      <p:bldP spid="272" grpId="0"/>
      <p:bldP spid="273" grpId="0"/>
      <p:bldP spid="274" grpId="0"/>
      <p:bldP spid="275" grpId="0"/>
      <p:bldP spid="276" grpId="0"/>
      <p:bldP spid="322" grpId="0" animBg="1"/>
      <p:bldP spid="323" grpId="0" animBg="1"/>
      <p:bldP spid="324" grpId="0" animBg="1"/>
      <p:bldP spid="325" grpId="0" animBg="1"/>
      <p:bldP spid="325" grpId="1" animBg="1"/>
      <p:bldP spid="325" grpId="2" animBg="1"/>
      <p:bldP spid="325" grpId="3" animBg="1"/>
      <p:bldP spid="325" grpId="4" animBg="1"/>
      <p:bldP spid="325" grpId="5" animBg="1"/>
      <p:bldP spid="326" grpId="0" animBg="1"/>
      <p:bldP spid="326" grpId="1" animBg="1"/>
      <p:bldP spid="326" grpId="2" animBg="1"/>
      <p:bldP spid="326" grpId="3" animBg="1"/>
      <p:bldP spid="326" grpId="4" animBg="1"/>
      <p:bldP spid="327" grpId="0" animBg="1"/>
      <p:bldP spid="327" grpId="1" animBg="1"/>
      <p:bldP spid="327" grpId="2" animBg="1"/>
      <p:bldP spid="327" grpId="3" animBg="1"/>
      <p:bldP spid="327" grpId="4" animBg="1"/>
      <p:bldP spid="328" grpId="0" animBg="1"/>
      <p:bldP spid="328" grpId="1" animBg="1"/>
      <p:bldP spid="356" grpId="0" animBg="1"/>
      <p:bldP spid="357" grpId="0" animBg="1"/>
      <p:bldP spid="358" grpId="0" animBg="1"/>
      <p:bldP spid="359" grpId="0" animBg="1"/>
      <p:bldP spid="359" grpId="1" animBg="1"/>
      <p:bldP spid="359" grpId="2" animBg="1"/>
      <p:bldP spid="360" grpId="0" animBg="1"/>
      <p:bldP spid="360" grpId="1" animBg="1"/>
      <p:bldP spid="361" grpId="0" animBg="1"/>
      <p:bldP spid="361" grpId="1" animBg="1"/>
      <p:bldP spid="362" grpId="0" animBg="1"/>
      <p:bldP spid="362" grpId="1" animBg="1"/>
      <p:bldP spid="396" grpId="0" animBg="1"/>
      <p:bldP spid="397" grpId="0" animBg="1"/>
      <p:bldP spid="398" grpId="0" animBg="1"/>
      <p:bldP spid="399" grpId="0" animBg="1"/>
      <p:bldP spid="399" grpId="1" animBg="1"/>
      <p:bldP spid="399" grpId="2" animBg="1"/>
      <p:bldP spid="399" grpId="3" animBg="1"/>
      <p:bldP spid="400" grpId="0" animBg="1"/>
      <p:bldP spid="400" grpId="1" animBg="1"/>
      <p:bldP spid="400" grpId="2" animBg="1"/>
      <p:bldP spid="401" grpId="0" animBg="1"/>
      <p:bldP spid="401" grpId="1" animBg="1"/>
      <p:bldP spid="401" grpId="2" animBg="1"/>
      <p:bldP spid="402" grpId="0" animBg="1"/>
      <p:bldP spid="40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Exercise</a:t>
            </a:r>
            <a:endParaRPr lang="en-US" dirty="0">
              <a:solidFill>
                <a:schemeClr val="tx1"/>
              </a:solidFill>
            </a:endParaRPr>
          </a:p>
        </p:txBody>
      </p:sp>
      <p:sp>
        <p:nvSpPr>
          <p:cNvPr id="10" name="Rectangle 3"/>
          <p:cNvSpPr>
            <a:spLocks noChangeArrowheads="1"/>
          </p:cNvSpPr>
          <p:nvPr/>
        </p:nvSpPr>
        <p:spPr bwMode="auto">
          <a:xfrm>
            <a:off x="477765" y="1155700"/>
            <a:ext cx="8128000" cy="5168900"/>
          </a:xfrm>
          <a:prstGeom prst="rect">
            <a:avLst/>
          </a:prstGeom>
          <a:noFill/>
          <a:ln w="9525">
            <a:noFill/>
            <a:miter lim="800000"/>
            <a:headEnd/>
            <a:tailEnd/>
          </a:ln>
          <a:effectLst/>
        </p:spPr>
        <p:txBody>
          <a:bodyPr>
            <a:prstTxWarp prst="textNoShape">
              <a:avLst/>
            </a:prstTxWarp>
          </a:bodyPr>
          <a:lstStyle/>
          <a:p>
            <a:pPr marL="342900" indent="-342900">
              <a:spcAft>
                <a:spcPct val="50000"/>
              </a:spcAft>
              <a:buFontTx/>
              <a:buChar char="•"/>
            </a:pPr>
            <a:r>
              <a:rPr lang="en-US" sz="2400" b="0" dirty="0" smtClean="0"/>
              <a:t>Given the </a:t>
            </a:r>
            <a:r>
              <a:rPr lang="en-US" sz="2400" b="0" dirty="0"/>
              <a:t>following </a:t>
            </a:r>
            <a:r>
              <a:rPr lang="en-US" sz="2400" b="0" dirty="0" smtClean="0"/>
              <a:t>function/procedure:</a:t>
            </a:r>
            <a:r>
              <a:rPr lang="en-US" sz="2400" b="0" dirty="0"/>
              <a:t/>
            </a:r>
            <a:br>
              <a:rPr lang="en-US" sz="2400" b="0" dirty="0"/>
            </a:br>
            <a:r>
              <a:rPr lang="en-US" sz="2400" b="0" dirty="0" smtClean="0"/>
              <a:t/>
            </a:r>
            <a:br>
              <a:rPr lang="en-US" sz="2400" b="0" dirty="0" smtClean="0"/>
            </a:br>
            <a:r>
              <a:rPr lang="en-US" sz="2400" b="0" dirty="0" smtClean="0"/>
              <a:t/>
            </a:r>
            <a:br>
              <a:rPr lang="en-US" sz="2400" b="0" dirty="0" smtClean="0"/>
            </a:br>
            <a:r>
              <a:rPr lang="en-US" sz="2400" b="0" dirty="0" smtClean="0"/>
              <a:t/>
            </a:r>
            <a:br>
              <a:rPr lang="en-US" sz="2400" b="0" dirty="0" smtClean="0"/>
            </a:br>
            <a:r>
              <a:rPr lang="en-US" sz="2400" b="0" dirty="0" smtClean="0"/>
              <a:t/>
            </a:r>
            <a:br>
              <a:rPr lang="en-US" sz="2400" b="0" dirty="0" smtClean="0"/>
            </a:br>
            <a:r>
              <a:rPr lang="en-US" sz="2400" b="0" dirty="0" smtClean="0"/>
              <a:t/>
            </a:r>
            <a:br>
              <a:rPr lang="en-US" sz="2400" b="0" dirty="0" smtClean="0"/>
            </a:br>
            <a:r>
              <a:rPr lang="en-US" sz="2400" b="0" dirty="0" smtClean="0"/>
              <a:t>w</a:t>
            </a:r>
            <a:r>
              <a:rPr lang="en-US" altLang="zh-CN" sz="2400" b="0" dirty="0" smtClean="0"/>
              <a:t>hat is the result of the following calling to the function:</a:t>
            </a:r>
            <a:br>
              <a:rPr lang="en-US" altLang="zh-CN" sz="2400" b="0" dirty="0" smtClean="0"/>
            </a:br>
            <a:r>
              <a:rPr lang="en-US" altLang="zh-CN" sz="2400" b="0" dirty="0" smtClean="0"/>
              <a:t/>
            </a:r>
            <a:br>
              <a:rPr lang="en-US" altLang="zh-CN" sz="2400" b="0" dirty="0" smtClean="0"/>
            </a:br>
            <a:r>
              <a:rPr lang="en-US" altLang="zh-CN" sz="2400" b="0" dirty="0" smtClean="0"/>
              <a:t/>
            </a:r>
            <a:br>
              <a:rPr lang="en-US" altLang="zh-CN" sz="2400" b="0" dirty="0" smtClean="0"/>
            </a:br>
            <a:r>
              <a:rPr lang="en-US" altLang="zh-CN" sz="2400" b="0" dirty="0" smtClean="0"/>
              <a:t/>
            </a:r>
            <a:br>
              <a:rPr lang="en-US" altLang="zh-CN" sz="2400" b="0" dirty="0" smtClean="0"/>
            </a:br>
            <a:r>
              <a:rPr lang="en-US" altLang="zh-CN" sz="2400" b="0" dirty="0" smtClean="0"/>
              <a:t>and why?</a:t>
            </a:r>
          </a:p>
          <a:p>
            <a:pPr marL="342900" indent="-342900">
              <a:spcAft>
                <a:spcPct val="50000"/>
              </a:spcAft>
              <a:buFontTx/>
              <a:buChar char="•"/>
            </a:pPr>
            <a:r>
              <a:rPr lang="en-US" altLang="zh-CN" sz="2400" b="0" dirty="0" smtClean="0"/>
              <a:t>The reason this function does not work as expected lies in the mechanism of calling a function discussed before.</a:t>
            </a:r>
            <a:endParaRPr lang="en-US" altLang="zh-CN" sz="2400" b="0" dirty="0"/>
          </a:p>
        </p:txBody>
      </p:sp>
      <p:sp>
        <p:nvSpPr>
          <p:cNvPr id="13" name="Text Box 5"/>
          <p:cNvSpPr txBox="1">
            <a:spLocks noChangeArrowheads="1"/>
          </p:cNvSpPr>
          <p:nvPr/>
        </p:nvSpPr>
        <p:spPr bwMode="auto">
          <a:xfrm>
            <a:off x="2545195" y="1761037"/>
            <a:ext cx="4053610" cy="1400383"/>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latin typeface="Courier New"/>
                <a:cs typeface="Courier New"/>
              </a:rPr>
              <a:t>void swap(</a:t>
            </a:r>
            <a:r>
              <a:rPr lang="en-US" sz="2000" dirty="0" err="1">
                <a:latin typeface="Courier New"/>
                <a:cs typeface="Courier New"/>
              </a:rPr>
              <a:t>int</a:t>
            </a:r>
            <a:r>
              <a:rPr lang="en-US" sz="2000" dirty="0">
                <a:latin typeface="Courier New"/>
                <a:cs typeface="Courier New"/>
              </a:rPr>
              <a:t> </a:t>
            </a:r>
            <a:r>
              <a:rPr lang="en-US" sz="2000" dirty="0" smtClean="0">
                <a:latin typeface="Courier New"/>
                <a:cs typeface="Courier New"/>
              </a:rPr>
              <a:t>x</a:t>
            </a:r>
            <a:r>
              <a:rPr lang="en-US" sz="2000" dirty="0">
                <a:latin typeface="Courier New"/>
                <a:cs typeface="Courier New"/>
              </a:rPr>
              <a:t>, </a:t>
            </a:r>
            <a:r>
              <a:rPr lang="en-US" sz="2000" dirty="0" err="1">
                <a:latin typeface="Courier New"/>
                <a:cs typeface="Courier New"/>
              </a:rPr>
              <a:t>int</a:t>
            </a:r>
            <a:r>
              <a:rPr lang="en-US" sz="2000" dirty="0">
                <a:latin typeface="Courier New"/>
                <a:cs typeface="Courier New"/>
              </a:rPr>
              <a:t> </a:t>
            </a:r>
            <a:r>
              <a:rPr lang="en-US" sz="2000" dirty="0" smtClean="0">
                <a:latin typeface="Courier New"/>
                <a:cs typeface="Courier New"/>
              </a:rPr>
              <a:t>y</a:t>
            </a:r>
            <a:r>
              <a:rPr lang="en-US" sz="2000" dirty="0">
                <a:latin typeface="Courier New"/>
                <a:cs typeface="Courier New"/>
              </a:rPr>
              <a:t>) {</a:t>
            </a:r>
          </a:p>
          <a:p>
            <a:pPr>
              <a:lnSpc>
                <a:spcPct val="85000"/>
              </a:lnSpc>
            </a:pPr>
            <a:r>
              <a:rPr lang="en-US" sz="2000" dirty="0">
                <a:latin typeface="Courier New"/>
                <a:cs typeface="Courier New"/>
              </a:rPr>
              <a:t>   int </a:t>
            </a:r>
            <a:r>
              <a:rPr lang="en-US" sz="2000" dirty="0" err="1">
                <a:latin typeface="Courier New"/>
                <a:cs typeface="Courier New"/>
              </a:rPr>
              <a:t>tmp</a:t>
            </a:r>
            <a:r>
              <a:rPr lang="en-US" sz="2000" dirty="0">
                <a:latin typeface="Courier New"/>
                <a:cs typeface="Courier New"/>
              </a:rPr>
              <a:t> = x;</a:t>
            </a:r>
          </a:p>
          <a:p>
            <a:pPr>
              <a:lnSpc>
                <a:spcPct val="85000"/>
              </a:lnSpc>
            </a:pPr>
            <a:r>
              <a:rPr lang="en-US" sz="2000" dirty="0">
                <a:latin typeface="Courier New"/>
                <a:cs typeface="Courier New"/>
              </a:rPr>
              <a:t>   </a:t>
            </a:r>
            <a:r>
              <a:rPr lang="en-US" sz="2000" dirty="0" err="1">
                <a:latin typeface="Courier New"/>
                <a:cs typeface="Courier New"/>
              </a:rPr>
              <a:t>x</a:t>
            </a:r>
            <a:r>
              <a:rPr lang="en-US" sz="2000" dirty="0">
                <a:latin typeface="Courier New"/>
                <a:cs typeface="Courier New"/>
              </a:rPr>
              <a:t> = </a:t>
            </a:r>
            <a:r>
              <a:rPr lang="en-US" sz="2000" dirty="0" err="1">
                <a:latin typeface="Courier New"/>
                <a:cs typeface="Courier New"/>
              </a:rPr>
              <a:t>y</a:t>
            </a:r>
            <a:r>
              <a:rPr lang="en-US" sz="2000" dirty="0">
                <a:latin typeface="Courier New"/>
                <a:cs typeface="Courier New"/>
              </a:rPr>
              <a:t>;</a:t>
            </a:r>
          </a:p>
          <a:p>
            <a:pPr>
              <a:lnSpc>
                <a:spcPct val="85000"/>
              </a:lnSpc>
            </a:pPr>
            <a:r>
              <a:rPr lang="en-US" sz="2000" dirty="0">
                <a:latin typeface="Courier New"/>
                <a:cs typeface="Courier New"/>
              </a:rPr>
              <a:t>   </a:t>
            </a:r>
            <a:r>
              <a:rPr lang="en-US" sz="2000" dirty="0" err="1">
                <a:latin typeface="Courier New"/>
                <a:cs typeface="Courier New"/>
              </a:rPr>
              <a:t>y</a:t>
            </a:r>
            <a:r>
              <a:rPr lang="en-US" sz="2000" dirty="0">
                <a:latin typeface="Courier New"/>
                <a:cs typeface="Courier New"/>
              </a:rPr>
              <a:t> = </a:t>
            </a:r>
            <a:r>
              <a:rPr lang="en-US" sz="2000" dirty="0" err="1">
                <a:latin typeface="Courier New"/>
                <a:cs typeface="Courier New"/>
              </a:rPr>
              <a:t>tmp</a:t>
            </a:r>
            <a:r>
              <a:rPr lang="en-US" sz="2000" dirty="0">
                <a:latin typeface="Courier New"/>
                <a:cs typeface="Courier New"/>
              </a:rPr>
              <a:t>;</a:t>
            </a:r>
          </a:p>
          <a:p>
            <a:pPr>
              <a:lnSpc>
                <a:spcPct val="85000"/>
              </a:lnSpc>
            </a:pPr>
            <a:r>
              <a:rPr lang="en-US" sz="2000" dirty="0" smtClean="0">
                <a:latin typeface="Courier New"/>
                <a:cs typeface="Courier New"/>
              </a:rPr>
              <a:t>}</a:t>
            </a:r>
          </a:p>
        </p:txBody>
      </p:sp>
      <p:sp>
        <p:nvSpPr>
          <p:cNvPr id="2" name="Rectangle 1"/>
          <p:cNvSpPr/>
          <p:nvPr/>
        </p:nvSpPr>
        <p:spPr>
          <a:xfrm>
            <a:off x="2979665" y="3933143"/>
            <a:ext cx="3124200" cy="615553"/>
          </a:xfrm>
          <a:prstGeom prst="rect">
            <a:avLst/>
          </a:prstGeom>
          <a:solidFill>
            <a:schemeClr val="bg1"/>
          </a:solidFill>
          <a:ln>
            <a:solidFill>
              <a:schemeClr val="tx1"/>
            </a:solidFill>
          </a:ln>
        </p:spPr>
        <p:txBody>
          <a:bodyPr wrap="square">
            <a:spAutoFit/>
          </a:bodyPr>
          <a:lstStyle/>
          <a:p>
            <a:pPr lvl="0">
              <a:lnSpc>
                <a:spcPct val="85000"/>
              </a:lnSpc>
            </a:pPr>
            <a:r>
              <a:rPr lang="en-US" altLang="zh-CN" sz="2000" dirty="0" err="1">
                <a:solidFill>
                  <a:srgbClr val="000000"/>
                </a:solidFill>
                <a:latin typeface="Courier New"/>
                <a:cs typeface="Courier New"/>
              </a:rPr>
              <a:t>int</a:t>
            </a:r>
            <a:r>
              <a:rPr lang="en-US" altLang="zh-CN" sz="2000" dirty="0">
                <a:solidFill>
                  <a:srgbClr val="000000"/>
                </a:solidFill>
                <a:latin typeface="Courier New"/>
                <a:cs typeface="Courier New"/>
              </a:rPr>
              <a:t> n1 = 1, n2 = 2;</a:t>
            </a:r>
          </a:p>
          <a:p>
            <a:pPr lvl="0">
              <a:lnSpc>
                <a:spcPct val="85000"/>
              </a:lnSpc>
            </a:pPr>
            <a:r>
              <a:rPr lang="en-US" altLang="zh-CN" sz="2000" dirty="0">
                <a:solidFill>
                  <a:srgbClr val="000000"/>
                </a:solidFill>
                <a:latin typeface="Courier New"/>
                <a:cs typeface="Courier New"/>
              </a:rPr>
              <a:t>swap(n1, n2);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Call by Reference Example</a:t>
            </a:r>
            <a:endParaRPr lang="en-US" dirty="0">
              <a:solidFill>
                <a:schemeClr val="tx1"/>
              </a:solidFill>
            </a:endParaRPr>
          </a:p>
        </p:txBody>
      </p:sp>
      <p:sp>
        <p:nvSpPr>
          <p:cNvPr id="10" name="Rectangle 3"/>
          <p:cNvSpPr>
            <a:spLocks noChangeArrowheads="1"/>
          </p:cNvSpPr>
          <p:nvPr/>
        </p:nvSpPr>
        <p:spPr bwMode="auto">
          <a:xfrm>
            <a:off x="477765" y="1155700"/>
            <a:ext cx="8128000" cy="43307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following function swaps the values of two integers</a:t>
            </a: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a:t>
            </a:r>
            <a:b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b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
            </a:r>
            <a:b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b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
            </a:r>
            <a:b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b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
            </a:r>
            <a:b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b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
            </a:r>
            <a:b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b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
            </a:r>
            <a:b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b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The arguments to </a:t>
            </a:r>
            <a:r>
              <a:rPr kumimoji="0" lang="en-US" altLang="zh-CN" sz="2000" b="1" i="0" u="none" strike="noStrike" kern="1200" cap="none" spc="0" normalizeH="0" baseline="0" noProof="0" dirty="0">
                <a:ln>
                  <a:noFill/>
                </a:ln>
                <a:solidFill>
                  <a:srgbClr val="000000"/>
                </a:solidFill>
                <a:effectLst/>
                <a:uLnTx/>
                <a:uFillTx/>
                <a:latin typeface="Courier New"/>
                <a:ea typeface="+mn-ea"/>
                <a:cs typeface="Courier New"/>
              </a:rPr>
              <a:t>swap</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must be assignable objects, which for the moment means </a:t>
            </a:r>
            <a:r>
              <a:rPr kumimoji="0" lang="en-US" altLang="zh-CN" sz="2400" b="0" i="0" u="none" strike="noStrike" kern="1200" cap="none" spc="0" normalizeH="0" baseline="0" noProof="0" dirty="0" smtClean="0">
                <a:ln>
                  <a:noFill/>
                </a:ln>
                <a:solidFill>
                  <a:srgbClr val="000000"/>
                </a:solidFill>
                <a:effectLst/>
                <a:uLnTx/>
                <a:uFillTx/>
                <a:latin typeface="Times New Roman" charset="0"/>
                <a:ea typeface="+mn-ea"/>
                <a:cs typeface="+mn-cs"/>
              </a:rPr>
              <a:t>variables</a:t>
            </a:r>
            <a:r>
              <a:rPr lang="en-US" altLang="zh-CN" sz="2400" b="0" dirty="0" smtClean="0">
                <a:solidFill>
                  <a:srgbClr val="000000"/>
                </a:solidFill>
              </a:rPr>
              <a:t>, but cannot be constants</a:t>
            </a:r>
            <a:r>
              <a:rPr kumimoji="0" lang="en-US" altLang="zh-CN" sz="2400" b="0" i="0" u="none" strike="noStrike" kern="1200" cap="none" spc="0" normalizeH="0" baseline="0" noProof="0" dirty="0" smtClean="0">
                <a:ln>
                  <a:noFill/>
                </a:ln>
                <a:solidFill>
                  <a:srgbClr val="000000"/>
                </a:solidFill>
                <a:effectLst/>
                <a:uLnTx/>
                <a:uFillTx/>
                <a:latin typeface="Times New Roman" charset="0"/>
                <a:ea typeface="+mn-ea"/>
                <a:cs typeface="+mn-cs"/>
              </a:rPr>
              <a:t>.</a:t>
            </a:r>
            <a:endPar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If you left out the </a:t>
            </a:r>
            <a:r>
              <a:rPr kumimoji="0" lang="en-US" altLang="zh-CN" sz="2000" b="1" i="0" u="none" strike="noStrike" kern="1200" cap="none" spc="0" normalizeH="0" baseline="0" noProof="0" dirty="0">
                <a:ln>
                  <a:noFill/>
                </a:ln>
                <a:solidFill>
                  <a:srgbClr val="000000"/>
                </a:solidFill>
                <a:effectLst/>
                <a:uLnTx/>
                <a:uFillTx/>
                <a:latin typeface="Courier New"/>
                <a:ea typeface="+mn-ea"/>
                <a:cs typeface="Courier New"/>
              </a:rPr>
              <a:t>&amp;</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characters in the parameter declarations, calling this function would have no effect on the calling arguments because the function would exchange local copies.</a:t>
            </a:r>
          </a:p>
        </p:txBody>
      </p:sp>
      <p:sp>
        <p:nvSpPr>
          <p:cNvPr id="13" name="Text Box 5"/>
          <p:cNvSpPr txBox="1">
            <a:spLocks noChangeArrowheads="1"/>
          </p:cNvSpPr>
          <p:nvPr/>
        </p:nvSpPr>
        <p:spPr bwMode="auto">
          <a:xfrm>
            <a:off x="1475838" y="1828800"/>
            <a:ext cx="6278420" cy="1408078"/>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void swap(int &amp; x, int &amp; y) {</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   int </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tmp</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 = x;</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 = </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y</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y</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 = </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tmp</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a:t>
            </a:r>
          </a:p>
        </p:txBody>
      </p:sp>
    </p:spTree>
    <p:extLst>
      <p:ext uri="{BB962C8B-B14F-4D97-AF65-F5344CB8AC3E}">
        <p14:creationId xmlns:p14="http://schemas.microsoft.com/office/powerpoint/2010/main" val="208068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Reference Parameters</a:t>
            </a:r>
            <a:endParaRPr lang="en-US" dirty="0">
              <a:solidFill>
                <a:schemeClr val="tx1"/>
              </a:solidFill>
            </a:endParaRPr>
          </a:p>
        </p:txBody>
      </p:sp>
      <p:sp>
        <p:nvSpPr>
          <p:cNvPr id="13" name="Text Box 5"/>
          <p:cNvSpPr txBox="1">
            <a:spLocks noChangeArrowheads="1"/>
          </p:cNvSpPr>
          <p:nvPr/>
        </p:nvSpPr>
        <p:spPr bwMode="auto">
          <a:xfrm>
            <a:off x="914400" y="3415352"/>
            <a:ext cx="7573820" cy="623248"/>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latin typeface="Courier New"/>
                <a:cs typeface="Courier New"/>
              </a:rPr>
              <a:t>void </a:t>
            </a:r>
            <a:r>
              <a:rPr lang="en-US" sz="2000" dirty="0" err="1">
                <a:latin typeface="Courier New"/>
                <a:cs typeface="Courier New"/>
              </a:rPr>
              <a:t>solveQuadratic(double</a:t>
            </a:r>
            <a:r>
              <a:rPr lang="en-US" sz="1600" dirty="0">
                <a:latin typeface="Courier New"/>
                <a:cs typeface="Courier New"/>
              </a:rPr>
              <a:t> </a:t>
            </a:r>
            <a:r>
              <a:rPr lang="en-US" sz="2000" dirty="0">
                <a:latin typeface="Courier New"/>
                <a:cs typeface="Courier New"/>
              </a:rPr>
              <a:t>a,</a:t>
            </a:r>
            <a:r>
              <a:rPr lang="en-US" sz="1600" dirty="0">
                <a:latin typeface="Courier New"/>
                <a:cs typeface="Courier New"/>
              </a:rPr>
              <a:t> </a:t>
            </a:r>
            <a:r>
              <a:rPr lang="en-US" sz="2000" dirty="0">
                <a:latin typeface="Courier New"/>
                <a:cs typeface="Courier New"/>
              </a:rPr>
              <a:t>double</a:t>
            </a:r>
            <a:r>
              <a:rPr lang="en-US" sz="1600" dirty="0">
                <a:latin typeface="Courier New"/>
                <a:cs typeface="Courier New"/>
              </a:rPr>
              <a:t> </a:t>
            </a:r>
            <a:r>
              <a:rPr lang="en-US" sz="2000" dirty="0" err="1">
                <a:latin typeface="Courier New"/>
                <a:cs typeface="Courier New"/>
              </a:rPr>
              <a:t>b</a:t>
            </a:r>
            <a:r>
              <a:rPr lang="en-US" sz="2000" dirty="0">
                <a:latin typeface="Courier New"/>
                <a:cs typeface="Courier New"/>
              </a:rPr>
              <a:t>,</a:t>
            </a:r>
            <a:r>
              <a:rPr lang="en-US" sz="1600" dirty="0">
                <a:latin typeface="Courier New"/>
                <a:cs typeface="Courier New"/>
              </a:rPr>
              <a:t> </a:t>
            </a:r>
            <a:r>
              <a:rPr lang="en-US" sz="2000" dirty="0">
                <a:latin typeface="Courier New"/>
                <a:cs typeface="Courier New"/>
              </a:rPr>
              <a:t>double</a:t>
            </a:r>
            <a:r>
              <a:rPr lang="en-US" sz="1600" dirty="0">
                <a:latin typeface="Courier New"/>
                <a:cs typeface="Courier New"/>
              </a:rPr>
              <a:t> </a:t>
            </a:r>
            <a:r>
              <a:rPr lang="en-US" sz="2000" dirty="0" err="1">
                <a:latin typeface="Courier New"/>
                <a:cs typeface="Courier New"/>
              </a:rPr>
              <a:t>c</a:t>
            </a:r>
            <a:r>
              <a:rPr lang="en-US" sz="2000" dirty="0">
                <a:latin typeface="Courier New"/>
                <a:cs typeface="Courier New"/>
              </a:rPr>
              <a:t>,</a:t>
            </a:r>
          </a:p>
          <a:p>
            <a:pPr>
              <a:lnSpc>
                <a:spcPct val="85000"/>
              </a:lnSpc>
            </a:pPr>
            <a:r>
              <a:rPr lang="en-US" sz="2000" dirty="0">
                <a:latin typeface="Courier New"/>
                <a:cs typeface="Courier New"/>
              </a:rPr>
              <a:t>                    double</a:t>
            </a:r>
            <a:r>
              <a:rPr lang="en-US" sz="1600" dirty="0">
                <a:latin typeface="Courier New"/>
                <a:cs typeface="Courier New"/>
              </a:rPr>
              <a:t> </a:t>
            </a:r>
            <a:r>
              <a:rPr lang="en-US" sz="2000" dirty="0">
                <a:latin typeface="Courier New"/>
                <a:cs typeface="Courier New"/>
              </a:rPr>
              <a:t>&amp;</a:t>
            </a:r>
            <a:r>
              <a:rPr lang="en-US" sz="1600" dirty="0">
                <a:latin typeface="Courier New"/>
                <a:cs typeface="Courier New"/>
              </a:rPr>
              <a:t> </a:t>
            </a:r>
            <a:r>
              <a:rPr lang="en-US" sz="2000" dirty="0">
                <a:latin typeface="Courier New"/>
                <a:cs typeface="Courier New"/>
              </a:rPr>
              <a:t>x1,</a:t>
            </a:r>
            <a:r>
              <a:rPr lang="en-US" sz="1600" dirty="0">
                <a:latin typeface="Courier New"/>
                <a:cs typeface="Courier New"/>
              </a:rPr>
              <a:t> </a:t>
            </a:r>
            <a:r>
              <a:rPr lang="en-US" sz="2000" dirty="0">
                <a:latin typeface="Courier New"/>
                <a:cs typeface="Courier New"/>
              </a:rPr>
              <a:t>double</a:t>
            </a:r>
            <a:r>
              <a:rPr lang="en-US" sz="1600" dirty="0">
                <a:latin typeface="Courier New"/>
                <a:cs typeface="Courier New"/>
              </a:rPr>
              <a:t> </a:t>
            </a:r>
            <a:r>
              <a:rPr lang="en-US" sz="2000" dirty="0">
                <a:latin typeface="Courier New"/>
                <a:cs typeface="Courier New"/>
              </a:rPr>
              <a:t>&amp;</a:t>
            </a:r>
            <a:r>
              <a:rPr lang="en-US" sz="1600" dirty="0">
                <a:latin typeface="Courier New"/>
                <a:cs typeface="Courier New"/>
              </a:rPr>
              <a:t> </a:t>
            </a:r>
            <a:r>
              <a:rPr lang="en-US" sz="2000" dirty="0">
                <a:latin typeface="Courier New"/>
                <a:cs typeface="Courier New"/>
              </a:rPr>
              <a:t>x2);</a:t>
            </a:r>
          </a:p>
        </p:txBody>
      </p:sp>
      <p:sp>
        <p:nvSpPr>
          <p:cNvPr id="7" name="Rectangle 3"/>
          <p:cNvSpPr>
            <a:spLocks noChangeArrowheads="1"/>
          </p:cNvSpPr>
          <p:nvPr/>
        </p:nvSpPr>
        <p:spPr bwMode="auto">
          <a:xfrm>
            <a:off x="477765" y="1111550"/>
            <a:ext cx="8128000" cy="551785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C++ allows callers and functions to share information using a technique known as </a:t>
            </a:r>
            <a:r>
              <a:rPr lang="en-US" sz="2400" i="1" dirty="0">
                <a:solidFill>
                  <a:srgbClr val="FF0000"/>
                </a:solidFill>
              </a:rPr>
              <a:t>call by reference</a:t>
            </a:r>
            <a:r>
              <a:rPr lang="en-US" sz="2400" b="0" i="1" dirty="0"/>
              <a:t>.</a:t>
            </a:r>
          </a:p>
          <a:p>
            <a:pPr marL="342900" indent="-342900">
              <a:lnSpc>
                <a:spcPct val="85000"/>
              </a:lnSpc>
              <a:spcAft>
                <a:spcPct val="50000"/>
              </a:spcAft>
              <a:buFontTx/>
              <a:buChar char="•"/>
            </a:pPr>
            <a:r>
              <a:rPr lang="en-US" altLang="zh-CN" sz="2400" b="0" dirty="0"/>
              <a:t>C++ indicates call by reference by adding an ampersand (</a:t>
            </a:r>
            <a:r>
              <a:rPr lang="en-US" altLang="zh-CN" sz="2000" dirty="0">
                <a:latin typeface="Courier New"/>
              </a:rPr>
              <a:t>&amp;</a:t>
            </a:r>
            <a:r>
              <a:rPr lang="en-US" altLang="zh-CN" sz="2400" b="0" dirty="0"/>
              <a:t>) before the parameter name.  A single function often has both </a:t>
            </a:r>
            <a:r>
              <a:rPr lang="en-US" altLang="zh-CN" sz="2400" i="1" dirty="0">
                <a:solidFill>
                  <a:srgbClr val="FF0000"/>
                </a:solidFill>
              </a:rPr>
              <a:t>value parameters</a:t>
            </a:r>
            <a:r>
              <a:rPr lang="en-US" altLang="zh-CN" sz="2400" b="0" dirty="0"/>
              <a:t> and </a:t>
            </a:r>
            <a:r>
              <a:rPr lang="en-US" altLang="zh-CN" sz="2400" i="1" dirty="0">
                <a:solidFill>
                  <a:srgbClr val="FF0000"/>
                </a:solidFill>
              </a:rPr>
              <a:t>reference parameters</a:t>
            </a:r>
            <a:r>
              <a:rPr lang="en-US" altLang="zh-CN" sz="2400" b="0" i="1" dirty="0"/>
              <a:t>,</a:t>
            </a:r>
            <a:r>
              <a:rPr lang="en-US" altLang="zh-CN" sz="2400" b="0" dirty="0"/>
              <a:t> as illustrated by the </a:t>
            </a:r>
            <a:r>
              <a:rPr lang="en-US" altLang="zh-CN" sz="2000" dirty="0" err="1">
                <a:latin typeface="Courier New"/>
              </a:rPr>
              <a:t>solveQuadratic</a:t>
            </a:r>
            <a:r>
              <a:rPr lang="en-US" altLang="zh-CN" sz="2400" b="0" dirty="0"/>
              <a:t> function:</a:t>
            </a:r>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r>
              <a:rPr lang="en-US" altLang="zh-CN" sz="2400" b="0" dirty="0"/>
              <a:t>Call by reference has two primary purposes:</a:t>
            </a:r>
          </a:p>
          <a:p>
            <a:pPr marL="800100" lvl="1" indent="-342900">
              <a:lnSpc>
                <a:spcPct val="85000"/>
              </a:lnSpc>
              <a:spcAft>
                <a:spcPct val="50000"/>
              </a:spcAft>
              <a:buFont typeface="Lucida Grande"/>
              <a:buChar char="−"/>
            </a:pPr>
            <a:r>
              <a:rPr lang="en-US" altLang="zh-CN" sz="2200" b="0" dirty="0"/>
              <a:t>It creates a sharing relationship that makes it possible to </a:t>
            </a:r>
            <a:r>
              <a:rPr lang="en-US" altLang="zh-CN" sz="2200" b="0" dirty="0">
                <a:solidFill>
                  <a:srgbClr val="FF0000"/>
                </a:solidFill>
              </a:rPr>
              <a:t>pass information in both directions</a:t>
            </a:r>
            <a:r>
              <a:rPr lang="en-US" altLang="zh-CN" sz="2200" b="0" dirty="0"/>
              <a:t> through the parameter list.</a:t>
            </a:r>
          </a:p>
          <a:p>
            <a:pPr marL="800100" lvl="1" indent="-342900">
              <a:lnSpc>
                <a:spcPct val="85000"/>
              </a:lnSpc>
              <a:spcAft>
                <a:spcPct val="50000"/>
              </a:spcAft>
              <a:buFont typeface="Lucida Grande"/>
              <a:buChar char="−"/>
            </a:pPr>
            <a:r>
              <a:rPr lang="en-US" altLang="zh-CN" sz="2200" b="0" dirty="0"/>
              <a:t>It increases efficiency by </a:t>
            </a:r>
            <a:r>
              <a:rPr lang="en-US" altLang="zh-CN" sz="2200" b="0" dirty="0">
                <a:solidFill>
                  <a:srgbClr val="FF0000"/>
                </a:solidFill>
              </a:rPr>
              <a:t>eliminating the need to copy an argument</a:t>
            </a:r>
            <a:r>
              <a:rPr lang="en-US" altLang="zh-CN" sz="2200" b="0" dirty="0"/>
              <a:t>.  This consideration becomes more important when the argument is a large object.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Reference in C++</a:t>
            </a:r>
            <a:endParaRPr lang="en-US" dirty="0">
              <a:solidFill>
                <a:schemeClr val="tx1"/>
              </a:solidFill>
            </a:endParaRPr>
          </a:p>
        </p:txBody>
      </p:sp>
      <p:sp>
        <p:nvSpPr>
          <p:cNvPr id="10" name="Rectangle 3"/>
          <p:cNvSpPr>
            <a:spLocks noChangeArrowheads="1"/>
          </p:cNvSpPr>
          <p:nvPr/>
        </p:nvSpPr>
        <p:spPr bwMode="auto">
          <a:xfrm>
            <a:off x="477765" y="1155700"/>
            <a:ext cx="8128000" cy="5092700"/>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ct val="50000"/>
              </a:spcAft>
              <a:buFontTx/>
              <a:buChar char="•"/>
            </a:pPr>
            <a:r>
              <a:rPr lang="en-US" sz="2400" b="0" dirty="0">
                <a:solidFill>
                  <a:srgbClr val="000000"/>
                </a:solidFill>
              </a:rPr>
              <a:t>In C++, a reference is a simple reference datatype that is </a:t>
            </a:r>
            <a:r>
              <a:rPr lang="en-US" sz="2400" b="0" dirty="0">
                <a:solidFill>
                  <a:srgbClr val="FF0000"/>
                </a:solidFill>
              </a:rPr>
              <a:t>less powerful but safer</a:t>
            </a:r>
            <a:r>
              <a:rPr lang="en-US" sz="2400" b="0" dirty="0">
                <a:solidFill>
                  <a:srgbClr val="000000"/>
                </a:solidFill>
              </a:rPr>
              <a:t> than the pointer type inherited from C.</a:t>
            </a:r>
          </a:p>
          <a:p>
            <a:pPr marL="342900" lvl="0" indent="-342900">
              <a:lnSpc>
                <a:spcPct val="85000"/>
              </a:lnSpc>
              <a:spcAft>
                <a:spcPct val="50000"/>
              </a:spcAft>
              <a:buFontTx/>
              <a:buChar char="•"/>
            </a:pPr>
            <a:r>
              <a:rPr lang="en-US" sz="2400" b="0" dirty="0">
                <a:solidFill>
                  <a:srgbClr val="000000"/>
                </a:solidFill>
              </a:rPr>
              <a:t>It can be considered as </a:t>
            </a:r>
            <a:r>
              <a:rPr lang="en-US" sz="2400" b="0" dirty="0">
                <a:solidFill>
                  <a:srgbClr val="FF0000"/>
                </a:solidFill>
              </a:rPr>
              <a:t>a new name for an existing object</a:t>
            </a:r>
            <a:r>
              <a:rPr lang="en-US" sz="2400" b="0" dirty="0">
                <a:solidFill>
                  <a:srgbClr val="000000"/>
                </a:solidFill>
              </a:rPr>
              <a:t>, but </a:t>
            </a:r>
            <a:r>
              <a:rPr lang="en-US" sz="2400" b="0" dirty="0">
                <a:solidFill>
                  <a:srgbClr val="FF0000"/>
                </a:solidFill>
              </a:rPr>
              <a:t>not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a copy</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of the object it refers</a:t>
            </a:r>
            <a:r>
              <a:rPr kumimoji="0" lang="en-US" sz="2400" b="0" i="0" u="none" strike="noStrike" kern="1200" cap="none" spc="0" normalizeH="0" noProof="0" dirty="0">
                <a:ln>
                  <a:noFill/>
                </a:ln>
                <a:solidFill>
                  <a:srgbClr val="000000"/>
                </a:solidFill>
                <a:effectLst/>
                <a:uLnTx/>
                <a:uFillTx/>
                <a:latin typeface="Times New Roman" charset="0"/>
                <a:ea typeface="+mn-ea"/>
                <a:cs typeface="+mn-cs"/>
              </a:rPr>
              <a:t> to.</a:t>
            </a:r>
          </a:p>
          <a:p>
            <a:pPr marL="342900" lvl="0" indent="-342900">
              <a:lnSpc>
                <a:spcPct val="85000"/>
              </a:lnSpc>
              <a:spcAft>
                <a:spcPct val="50000"/>
              </a:spcAft>
              <a:buFontTx/>
              <a:buChar char="•"/>
            </a:pPr>
            <a:r>
              <a:rPr lang="en-US" sz="2400" b="0" baseline="0" dirty="0">
                <a:solidFill>
                  <a:srgbClr val="000000"/>
                </a:solidFill>
              </a:rPr>
              <a:t>From a C++</a:t>
            </a:r>
            <a:r>
              <a:rPr lang="en-US" sz="2400" b="0" dirty="0">
                <a:solidFill>
                  <a:srgbClr val="000000"/>
                </a:solidFill>
              </a:rPr>
              <a:t> programmer’s point of view, a reference </a:t>
            </a:r>
            <a:r>
              <a:rPr lang="en-US" sz="2400" b="0" dirty="0">
                <a:solidFill>
                  <a:srgbClr val="FF0000"/>
                </a:solidFill>
              </a:rPr>
              <a:t>does not occupy any memory space</a:t>
            </a:r>
            <a:r>
              <a:rPr lang="en-US" sz="2400" b="0" dirty="0">
                <a:solidFill>
                  <a:srgbClr val="000000"/>
                </a:solidFill>
              </a:rPr>
              <a:t>; from a compiler implementer’s point of view, a reference may be implemented just like a pointer </a:t>
            </a:r>
            <a:r>
              <a:rPr lang="en-US" sz="2400" b="0" dirty="0" smtClean="0">
                <a:solidFill>
                  <a:srgbClr val="000000"/>
                </a:solidFill>
              </a:rPr>
              <a:t>(i.e., an </a:t>
            </a:r>
            <a:r>
              <a:rPr lang="en-US" sz="2400" b="0" dirty="0">
                <a:solidFill>
                  <a:srgbClr val="000000"/>
                </a:solidFill>
              </a:rPr>
              <a:t>address), therefore it may occupy the memory space of an address.</a:t>
            </a:r>
          </a:p>
          <a:p>
            <a:pPr marL="342900" lvl="0" indent="-342900">
              <a:lnSpc>
                <a:spcPct val="85000"/>
              </a:lnSpc>
              <a:spcAft>
                <a:spcPct val="50000"/>
              </a:spcAft>
              <a:buFontTx/>
              <a:buChar char="•"/>
            </a:pPr>
            <a:r>
              <a:rPr lang="en-US" sz="2400" b="0" dirty="0">
                <a:solidFill>
                  <a:srgbClr val="000000"/>
                </a:solidFill>
              </a:rPr>
              <a:t>We will delay the discussion of references until when we have a deeper understanding of pointers.  For now, just remember a reference is a new name of an existing object, and use call by reference to pass information in both directions</a:t>
            </a:r>
            <a:r>
              <a:rPr lang="en-US" sz="2400" b="0" dirty="0"/>
              <a:t> through the parameter list.</a:t>
            </a:r>
            <a:endParaRPr lang="en-US" sz="2400" b="0" dirty="0">
              <a:solidFill>
                <a:srgbClr val="000000"/>
              </a:solidFill>
            </a:endParaRPr>
          </a:p>
        </p:txBody>
      </p:sp>
    </p:spTree>
    <p:extLst>
      <p:ext uri="{BB962C8B-B14F-4D97-AF65-F5344CB8AC3E}">
        <p14:creationId xmlns:p14="http://schemas.microsoft.com/office/powerpoint/2010/main" val="31073228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Libraries</a:t>
            </a:r>
            <a:endParaRPr lang="en-US" dirty="0">
              <a:solidFill>
                <a:schemeClr val="tx1"/>
              </a:solidFill>
            </a:endParaRPr>
          </a:p>
        </p:txBody>
      </p:sp>
      <p:sp>
        <p:nvSpPr>
          <p:cNvPr id="10" name="Rectangle 3"/>
          <p:cNvSpPr>
            <a:spLocks noChangeArrowheads="1"/>
          </p:cNvSpPr>
          <p:nvPr/>
        </p:nvSpPr>
        <p:spPr bwMode="auto">
          <a:xfrm>
            <a:off x="477765" y="1155700"/>
            <a:ext cx="8128000" cy="4635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altLang="zh-CN" sz="2400" b="0" dirty="0"/>
              <a:t>Modern programming depends on the use of </a:t>
            </a:r>
            <a:r>
              <a:rPr lang="en-US" altLang="zh-CN" sz="2400" i="1" dirty="0">
                <a:solidFill>
                  <a:srgbClr val="FF0000"/>
                </a:solidFill>
              </a:rPr>
              <a:t>libraries</a:t>
            </a:r>
            <a:r>
              <a:rPr lang="en-US" altLang="zh-CN" sz="2400" b="0" dirty="0"/>
              <a:t>.  When you create a typical application, you write only </a:t>
            </a:r>
            <a:r>
              <a:rPr lang="en-US" altLang="zh-CN" sz="2400" b="0" dirty="0">
                <a:solidFill>
                  <a:srgbClr val="FF0000"/>
                </a:solidFill>
              </a:rPr>
              <a:t>a tiny fraction </a:t>
            </a:r>
            <a:r>
              <a:rPr lang="en-US" altLang="zh-CN" sz="2400" b="0" dirty="0"/>
              <a:t>of the code. </a:t>
            </a:r>
          </a:p>
          <a:p>
            <a:pPr marL="342900" indent="-342900">
              <a:lnSpc>
                <a:spcPct val="85000"/>
              </a:lnSpc>
              <a:spcAft>
                <a:spcPct val="50000"/>
              </a:spcAft>
              <a:buFontTx/>
              <a:buChar char="•"/>
            </a:pPr>
            <a:r>
              <a:rPr lang="en-US" altLang="zh-CN" sz="2400" b="0" dirty="0"/>
              <a:t>In computer science, a </a:t>
            </a:r>
            <a:r>
              <a:rPr lang="en-US" altLang="zh-CN" sz="2400" i="1" dirty="0">
                <a:solidFill>
                  <a:srgbClr val="FF0000"/>
                </a:solidFill>
              </a:rPr>
              <a:t>library</a:t>
            </a:r>
            <a:r>
              <a:rPr lang="en-US" altLang="zh-CN" sz="2400" b="0" dirty="0"/>
              <a:t> is a collection of </a:t>
            </a:r>
            <a:r>
              <a:rPr lang="en-US" altLang="zh-CN" sz="2400" b="0" dirty="0">
                <a:solidFill>
                  <a:srgbClr val="FF0000"/>
                </a:solidFill>
              </a:rPr>
              <a:t>non-volatile</a:t>
            </a:r>
            <a:r>
              <a:rPr lang="en-US" altLang="zh-CN" sz="2400" b="0" dirty="0"/>
              <a:t> resources used by computer programs, often to develop software.</a:t>
            </a:r>
          </a:p>
          <a:p>
            <a:pPr marL="342900" indent="-342900">
              <a:lnSpc>
                <a:spcPct val="85000"/>
              </a:lnSpc>
              <a:spcAft>
                <a:spcPct val="50000"/>
              </a:spcAft>
              <a:buFontTx/>
              <a:buChar char="•"/>
            </a:pPr>
            <a:r>
              <a:rPr lang="en-US" altLang="zh-CN" sz="2400" b="0" dirty="0"/>
              <a:t>A library is also a collection of </a:t>
            </a:r>
            <a:r>
              <a:rPr lang="en-US" altLang="zh-CN" sz="2400" i="1" dirty="0">
                <a:solidFill>
                  <a:srgbClr val="FF0000"/>
                </a:solidFill>
              </a:rPr>
              <a:t>implementations</a:t>
            </a:r>
            <a:r>
              <a:rPr lang="en-US" altLang="zh-CN" sz="2400" b="0" dirty="0"/>
              <a:t> of behavior, written in terms of a language, that has a well-defined </a:t>
            </a:r>
            <a:r>
              <a:rPr lang="en-US" altLang="zh-CN" sz="2400" i="1" dirty="0">
                <a:solidFill>
                  <a:srgbClr val="FF0000"/>
                </a:solidFill>
              </a:rPr>
              <a:t>interface</a:t>
            </a:r>
            <a:r>
              <a:rPr lang="en-US" altLang="zh-CN" sz="2400" b="0" dirty="0"/>
              <a:t> by which the behavior is invoked.</a:t>
            </a:r>
          </a:p>
          <a:p>
            <a:pPr marL="342900" indent="-342900">
              <a:lnSpc>
                <a:spcPct val="85000"/>
              </a:lnSpc>
              <a:spcAft>
                <a:spcPct val="50000"/>
              </a:spcAft>
              <a:buFontTx/>
              <a:buChar char="•"/>
            </a:pPr>
            <a:r>
              <a:rPr lang="en-US" altLang="zh-CN" sz="2400" b="0" dirty="0"/>
              <a:t>If you want to become an effective programmer, you need to spend at least as much time learning about the libraries as you do learning the language itself.</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Libraries</a:t>
            </a:r>
            <a:endParaRPr lang="en-US" dirty="0">
              <a:solidFill>
                <a:schemeClr val="tx1"/>
              </a:solidFill>
            </a:endParaRPr>
          </a:p>
        </p:txBody>
      </p:sp>
      <p:sp>
        <p:nvSpPr>
          <p:cNvPr id="10" name="Rectangle 3"/>
          <p:cNvSpPr>
            <a:spLocks noChangeArrowheads="1"/>
          </p:cNvSpPr>
          <p:nvPr/>
        </p:nvSpPr>
        <p:spPr bwMode="auto">
          <a:xfrm>
            <a:off x="477765" y="1155700"/>
            <a:ext cx="8128000" cy="112436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altLang="zh-CN" sz="2400" b="0" dirty="0"/>
              <a:t>Libraries can be viewed from two perspectives.  Code that uses a library is called a </a:t>
            </a:r>
            <a:r>
              <a:rPr lang="en-US" altLang="zh-CN" sz="2400" i="1" dirty="0">
                <a:solidFill>
                  <a:srgbClr val="FF0000"/>
                </a:solidFill>
              </a:rPr>
              <a:t>client</a:t>
            </a:r>
            <a:r>
              <a:rPr lang="en-US" altLang="zh-CN" sz="2400" b="0" i="1" dirty="0"/>
              <a:t>.</a:t>
            </a:r>
            <a:r>
              <a:rPr lang="en-US" altLang="zh-CN" sz="2400" b="0" dirty="0"/>
              <a:t>  The code for the library itself is called the </a:t>
            </a:r>
            <a:r>
              <a:rPr lang="en-US" altLang="zh-CN" sz="2400" i="1" dirty="0">
                <a:solidFill>
                  <a:srgbClr val="FF0000"/>
                </a:solidFill>
              </a:rPr>
              <a:t>implementation</a:t>
            </a:r>
            <a:r>
              <a:rPr lang="en-US" altLang="zh-CN" sz="2400" b="0" i="1" dirty="0"/>
              <a:t>.</a:t>
            </a:r>
          </a:p>
          <a:p>
            <a:pPr marL="342900" indent="-342900">
              <a:lnSpc>
                <a:spcPct val="85000"/>
              </a:lnSpc>
              <a:spcAft>
                <a:spcPct val="50000"/>
              </a:spcAft>
              <a:buFontTx/>
              <a:buChar char="•"/>
            </a:pPr>
            <a:r>
              <a:rPr lang="en-US" altLang="zh-CN" sz="2400" b="0" dirty="0"/>
              <a:t>The point at which the client and the implementation meet is called the </a:t>
            </a:r>
            <a:r>
              <a:rPr lang="en-US" altLang="zh-CN" sz="2400" i="1" dirty="0">
                <a:solidFill>
                  <a:srgbClr val="FF0000"/>
                </a:solidFill>
              </a:rPr>
              <a:t>interface</a:t>
            </a:r>
            <a:r>
              <a:rPr lang="en-US" altLang="zh-CN" sz="2400" b="0" i="1" dirty="0"/>
              <a:t>,</a:t>
            </a:r>
            <a:r>
              <a:rPr lang="en-US" altLang="zh-CN" sz="2400" b="0" dirty="0"/>
              <a:t> which serves as both a barrier and a communication channel:</a:t>
            </a:r>
          </a:p>
          <a:p>
            <a:pPr marL="800100" lvl="1" indent="-342900">
              <a:lnSpc>
                <a:spcPct val="85000"/>
              </a:lnSpc>
              <a:spcAft>
                <a:spcPct val="50000"/>
              </a:spcAft>
              <a:buFont typeface="Times New Roman" panose="02020603050405020304" pitchFamily="18" charset="0"/>
              <a:buChar char="‒"/>
            </a:pPr>
            <a:r>
              <a:rPr lang="en-US" altLang="zh-CN" sz="2400" b="0" dirty="0"/>
              <a:t>Sharing and reuse</a:t>
            </a:r>
          </a:p>
          <a:p>
            <a:pPr marL="800100" lvl="1" indent="-342900">
              <a:lnSpc>
                <a:spcPct val="85000"/>
              </a:lnSpc>
              <a:spcAft>
                <a:spcPct val="50000"/>
              </a:spcAft>
              <a:buFont typeface="Times New Roman" panose="02020603050405020304" pitchFamily="18" charset="0"/>
              <a:buChar char="‒"/>
            </a:pPr>
            <a:r>
              <a:rPr lang="en-US" altLang="zh-CN" sz="2400" b="0" dirty="0"/>
              <a:t>Abstraction and hiding</a:t>
            </a:r>
          </a:p>
        </p:txBody>
      </p:sp>
      <p:grpSp>
        <p:nvGrpSpPr>
          <p:cNvPr id="2" name="Group 17"/>
          <p:cNvGrpSpPr/>
          <p:nvPr/>
        </p:nvGrpSpPr>
        <p:grpSpPr>
          <a:xfrm>
            <a:off x="446963" y="4640478"/>
            <a:ext cx="3505200" cy="1985987"/>
            <a:chOff x="3048000" y="4562475"/>
            <a:chExt cx="3505200" cy="1985987"/>
          </a:xfrm>
        </p:grpSpPr>
        <p:pic>
          <p:nvPicPr>
            <p:cNvPr id="8" name="Picture 4" descr="BrickWall"/>
            <p:cNvPicPr>
              <a:picLocks noChangeAspect="1" noChangeArrowheads="1"/>
            </p:cNvPicPr>
            <p:nvPr/>
          </p:nvPicPr>
          <p:blipFill>
            <a:blip r:embed="rId3"/>
            <a:srcRect/>
            <a:stretch>
              <a:fillRect/>
            </a:stretch>
          </p:blipFill>
          <p:spPr bwMode="auto">
            <a:xfrm>
              <a:off x="4413250" y="4562475"/>
              <a:ext cx="328613" cy="1685925"/>
            </a:xfrm>
            <a:prstGeom prst="rect">
              <a:avLst/>
            </a:prstGeom>
            <a:noFill/>
            <a:ln w="9525">
              <a:noFill/>
              <a:miter lim="800000"/>
              <a:headEnd/>
              <a:tailEnd/>
            </a:ln>
          </p:spPr>
        </p:pic>
        <p:sp>
          <p:nvSpPr>
            <p:cNvPr id="9" name="TextBox 8"/>
            <p:cNvSpPr txBox="1"/>
            <p:nvPr/>
          </p:nvSpPr>
          <p:spPr>
            <a:xfrm>
              <a:off x="3775365" y="6179130"/>
              <a:ext cx="1600200" cy="369332"/>
            </a:xfrm>
            <a:prstGeom prst="rect">
              <a:avLst/>
            </a:prstGeom>
            <a:noFill/>
          </p:spPr>
          <p:txBody>
            <a:bodyPr wrap="square" rtlCol="0">
              <a:spAutoFit/>
            </a:bodyPr>
            <a:lstStyle/>
            <a:p>
              <a:pPr algn="ctr"/>
              <a:r>
                <a:rPr lang="en-US" sz="1800" b="0" i="1" dirty="0"/>
                <a:t>interface</a:t>
              </a:r>
            </a:p>
          </p:txBody>
        </p:sp>
        <p:sp>
          <p:nvSpPr>
            <p:cNvPr id="11" name="TextBox 10"/>
            <p:cNvSpPr txBox="1"/>
            <p:nvPr/>
          </p:nvSpPr>
          <p:spPr>
            <a:xfrm>
              <a:off x="3048000" y="5181600"/>
              <a:ext cx="1600200" cy="369332"/>
            </a:xfrm>
            <a:prstGeom prst="rect">
              <a:avLst/>
            </a:prstGeom>
            <a:noFill/>
          </p:spPr>
          <p:txBody>
            <a:bodyPr wrap="square" rtlCol="0">
              <a:spAutoFit/>
            </a:bodyPr>
            <a:lstStyle/>
            <a:p>
              <a:pPr algn="ctr"/>
              <a:r>
                <a:rPr lang="en-US" sz="1800" b="0" i="1" dirty="0"/>
                <a:t>client</a:t>
              </a:r>
            </a:p>
          </p:txBody>
        </p:sp>
        <p:sp>
          <p:nvSpPr>
            <p:cNvPr id="14" name="TextBox 13"/>
            <p:cNvSpPr txBox="1"/>
            <p:nvPr/>
          </p:nvSpPr>
          <p:spPr>
            <a:xfrm>
              <a:off x="4876800" y="5181600"/>
              <a:ext cx="1676400" cy="369332"/>
            </a:xfrm>
            <a:prstGeom prst="rect">
              <a:avLst/>
            </a:prstGeom>
            <a:noFill/>
          </p:spPr>
          <p:txBody>
            <a:bodyPr wrap="square" rtlCol="0">
              <a:spAutoFit/>
            </a:bodyPr>
            <a:lstStyle/>
            <a:p>
              <a:pPr algn="ctr"/>
              <a:r>
                <a:rPr lang="en-US" sz="1800" b="0" i="1" dirty="0"/>
                <a:t>implementation</a:t>
              </a:r>
            </a:p>
          </p:txBody>
        </p:sp>
        <p:sp>
          <p:nvSpPr>
            <p:cNvPr id="17" name="Rectangle 16"/>
            <p:cNvSpPr/>
            <p:nvPr/>
          </p:nvSpPr>
          <p:spPr bwMode="auto">
            <a:xfrm>
              <a:off x="4409440" y="5376672"/>
              <a:ext cx="338328" cy="54864"/>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grpSp>
      <p:grpSp>
        <p:nvGrpSpPr>
          <p:cNvPr id="5" name="组合 4"/>
          <p:cNvGrpSpPr/>
          <p:nvPr/>
        </p:nvGrpSpPr>
        <p:grpSpPr>
          <a:xfrm>
            <a:off x="6482427" y="3774693"/>
            <a:ext cx="2123338" cy="2851772"/>
            <a:chOff x="4616529" y="4182322"/>
            <a:chExt cx="2123338" cy="2851772"/>
          </a:xfrm>
        </p:grpSpPr>
        <p:pic>
          <p:nvPicPr>
            <p:cNvPr id="3" name="图片 2"/>
            <p:cNvPicPr>
              <a:picLocks noChangeAspect="1"/>
            </p:cNvPicPr>
            <p:nvPr/>
          </p:nvPicPr>
          <p:blipFill>
            <a:blip r:embed="rId4"/>
            <a:stretch>
              <a:fillRect/>
            </a:stretch>
          </p:blipFill>
          <p:spPr>
            <a:xfrm>
              <a:off x="4979698" y="4182322"/>
              <a:ext cx="1397000" cy="2476500"/>
            </a:xfrm>
            <a:prstGeom prst="rect">
              <a:avLst/>
            </a:prstGeom>
          </p:spPr>
        </p:pic>
        <p:sp>
          <p:nvSpPr>
            <p:cNvPr id="4" name="矩形 3"/>
            <p:cNvSpPr/>
            <p:nvPr/>
          </p:nvSpPr>
          <p:spPr>
            <a:xfrm>
              <a:off x="4616529" y="6664762"/>
              <a:ext cx="2123338" cy="369332"/>
            </a:xfrm>
            <a:prstGeom prst="rect">
              <a:avLst/>
            </a:prstGeom>
          </p:spPr>
          <p:txBody>
            <a:bodyPr wrap="none">
              <a:spAutoFit/>
            </a:bodyPr>
            <a:lstStyle/>
            <a:p>
              <a:r>
                <a:rPr lang="en-US" altLang="zh-CN" sz="1800" b="0" dirty="0" err="1"/>
                <a:t>Pyramus</a:t>
              </a:r>
              <a:r>
                <a:rPr lang="en-US" altLang="zh-CN" sz="1800" b="0" dirty="0"/>
                <a:t> and Thisbe </a:t>
              </a:r>
              <a:endParaRPr lang="zh-CN" altLang="en-US" sz="1800" b="0" dirty="0"/>
            </a:p>
          </p:txBody>
        </p:sp>
      </p:grpSp>
    </p:spTree>
    <p:extLst>
      <p:ext uri="{BB962C8B-B14F-4D97-AF65-F5344CB8AC3E}">
        <p14:creationId xmlns:p14="http://schemas.microsoft.com/office/powerpoint/2010/main" val="28682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219200"/>
            <a:ext cx="7772400" cy="5257800"/>
          </a:xfrm>
        </p:spPr>
        <p:txBody>
          <a:bodyPr/>
          <a:lstStyle/>
          <a:p>
            <a:r>
              <a:rPr lang="en-US" altLang="zh-CN" sz="2400" dirty="0"/>
              <a:t>A collection of </a:t>
            </a:r>
            <a:r>
              <a:rPr lang="en-US" altLang="zh-CN" sz="2400" b="1" i="1" dirty="0">
                <a:solidFill>
                  <a:srgbClr val="FF0000"/>
                </a:solidFill>
              </a:rPr>
              <a:t>classes</a:t>
            </a:r>
            <a:r>
              <a:rPr lang="en-US" altLang="zh-CN" sz="2400" dirty="0"/>
              <a:t> and </a:t>
            </a:r>
            <a:r>
              <a:rPr lang="en-US" altLang="zh-CN" sz="2400" b="1" i="1" dirty="0">
                <a:solidFill>
                  <a:srgbClr val="FF0000"/>
                </a:solidFill>
              </a:rPr>
              <a:t>functions</a:t>
            </a:r>
            <a:r>
              <a:rPr lang="en-US" altLang="zh-CN" sz="2400" dirty="0"/>
              <a:t>, which are written in the core language and part of the C++ ISO Standard itself. Features of the C++ Standard Library are declared within the </a:t>
            </a:r>
            <a:r>
              <a:rPr lang="en-US" altLang="zh-CN" sz="2000" b="1" kern="1200" dirty="0" err="1">
                <a:latin typeface="Courier New"/>
                <a:cs typeface="Courier New"/>
              </a:rPr>
              <a:t>std</a:t>
            </a:r>
            <a:r>
              <a:rPr lang="en-US" altLang="zh-CN" sz="2400" dirty="0"/>
              <a:t> </a:t>
            </a:r>
            <a:r>
              <a:rPr lang="en-US" altLang="zh-CN" sz="2400" b="1" i="1" dirty="0">
                <a:solidFill>
                  <a:srgbClr val="FF0000"/>
                </a:solidFill>
              </a:rPr>
              <a:t>namespace</a:t>
            </a:r>
          </a:p>
          <a:p>
            <a:pPr lvl="1"/>
            <a:r>
              <a:rPr lang="en-US" altLang="zh-CN" sz="2200" dirty="0"/>
              <a:t>Containers: vector, list, queue, stack, map, set, etc.</a:t>
            </a:r>
          </a:p>
          <a:p>
            <a:pPr lvl="1"/>
            <a:r>
              <a:rPr lang="en-US" altLang="zh-CN" sz="2200" dirty="0"/>
              <a:t>General: algorithm, functional, iterator, memory, etc.</a:t>
            </a:r>
          </a:p>
          <a:p>
            <a:pPr lvl="1"/>
            <a:r>
              <a:rPr lang="en-US" altLang="zh-CN" sz="2200" dirty="0"/>
              <a:t>Strings</a:t>
            </a:r>
          </a:p>
          <a:p>
            <a:pPr lvl="1"/>
            <a:r>
              <a:rPr lang="en-US" altLang="zh-CN" sz="2200" dirty="0"/>
              <a:t>Streams and Input/Output: </a:t>
            </a:r>
            <a:r>
              <a:rPr lang="en-US" altLang="zh-CN" sz="2200" dirty="0" err="1"/>
              <a:t>iostream</a:t>
            </a:r>
            <a:r>
              <a:rPr lang="en-US" altLang="zh-CN" sz="2200" dirty="0"/>
              <a:t>, </a:t>
            </a:r>
            <a:r>
              <a:rPr lang="en-US" altLang="zh-CN" sz="2200" dirty="0" err="1"/>
              <a:t>fstream</a:t>
            </a:r>
            <a:r>
              <a:rPr lang="en-US" altLang="zh-CN" sz="2200" dirty="0"/>
              <a:t>, </a:t>
            </a:r>
            <a:r>
              <a:rPr lang="en-US" altLang="zh-CN" sz="2200" dirty="0" err="1"/>
              <a:t>sstream</a:t>
            </a:r>
            <a:r>
              <a:rPr lang="en-US" altLang="zh-CN" sz="2200" dirty="0"/>
              <a:t>, etc.</a:t>
            </a:r>
          </a:p>
          <a:p>
            <a:pPr lvl="1"/>
            <a:r>
              <a:rPr lang="en-US" altLang="zh-CN" sz="2200" dirty="0"/>
              <a:t>Localization</a:t>
            </a:r>
          </a:p>
          <a:p>
            <a:pPr lvl="1"/>
            <a:r>
              <a:rPr lang="en-US" altLang="zh-CN" sz="2200" dirty="0"/>
              <a:t>Language support</a:t>
            </a:r>
          </a:p>
          <a:p>
            <a:pPr lvl="1"/>
            <a:r>
              <a:rPr lang="en-US" altLang="zh-CN" sz="2200" dirty="0"/>
              <a:t>Thread support library</a:t>
            </a:r>
          </a:p>
          <a:p>
            <a:pPr lvl="1"/>
            <a:r>
              <a:rPr lang="en-US" altLang="zh-CN" sz="2200" dirty="0" err="1"/>
              <a:t>Numerics</a:t>
            </a:r>
            <a:r>
              <a:rPr lang="en-US" altLang="zh-CN" sz="2200" dirty="0"/>
              <a:t> library</a:t>
            </a:r>
          </a:p>
          <a:p>
            <a:pPr lvl="1"/>
            <a:r>
              <a:rPr lang="en-US" altLang="zh-CN" sz="2200" dirty="0"/>
              <a:t>C standard library: </a:t>
            </a:r>
            <a:r>
              <a:rPr lang="en-US" altLang="zh-CN" sz="2200" dirty="0" err="1"/>
              <a:t>cmath</a:t>
            </a:r>
            <a:r>
              <a:rPr lang="en-US" altLang="zh-CN" sz="2200" dirty="0"/>
              <a:t>, </a:t>
            </a:r>
            <a:r>
              <a:rPr lang="en-US" altLang="zh-CN" sz="2200" dirty="0" err="1"/>
              <a:t>cctype</a:t>
            </a:r>
            <a:r>
              <a:rPr lang="en-US" altLang="zh-CN" sz="2200" dirty="0"/>
              <a:t>, </a:t>
            </a:r>
            <a:r>
              <a:rPr lang="en-US" altLang="zh-CN" sz="2200" dirty="0" err="1"/>
              <a:t>cstring</a:t>
            </a:r>
            <a:r>
              <a:rPr lang="en-US" altLang="zh-CN" sz="2200" dirty="0"/>
              <a:t>, </a:t>
            </a:r>
            <a:r>
              <a:rPr lang="en-US" altLang="zh-CN" sz="2200" dirty="0" err="1"/>
              <a:t>cstdio</a:t>
            </a:r>
            <a:r>
              <a:rPr lang="en-US" altLang="zh-CN" sz="2200" dirty="0"/>
              <a:t>, </a:t>
            </a:r>
            <a:r>
              <a:rPr lang="en-US" altLang="zh-CN" sz="2200" dirty="0" err="1"/>
              <a:t>cstdlib</a:t>
            </a:r>
            <a:r>
              <a:rPr lang="en-US" altLang="zh-CN" sz="2200" dirty="0"/>
              <a:t>, etc.</a:t>
            </a:r>
          </a:p>
        </p:txBody>
      </p:sp>
      <p:sp>
        <p:nvSpPr>
          <p:cNvPr id="2" name="标题 1"/>
          <p:cNvSpPr>
            <a:spLocks noGrp="1"/>
          </p:cNvSpPr>
          <p:nvPr>
            <p:ph type="title"/>
          </p:nvPr>
        </p:nvSpPr>
        <p:spPr>
          <a:xfrm>
            <a:off x="0" y="82899"/>
            <a:ext cx="9144000" cy="1143000"/>
          </a:xfrm>
        </p:spPr>
        <p:txBody>
          <a:bodyPr/>
          <a:lstStyle/>
          <a:p>
            <a:pPr rtl="0" eaLnBrk="0" fontAlgn="base" latinLnBrk="0" hangingPunct="0"/>
            <a:r>
              <a:rPr lang="en-US" altLang="zh-CN" sz="4000" b="0" i="0" spc="0" baseline="0" dirty="0">
                <a:ln>
                  <a:noFill/>
                </a:ln>
                <a:solidFill>
                  <a:srgbClr val="FF0000"/>
                </a:solidFill>
                <a:effectLst/>
                <a:latin typeface="Times New Roman" panose="02020603050405020304" pitchFamily="18" charset="0"/>
                <a:ea typeface="+mn-ea"/>
                <a:cs typeface="+mn-cs"/>
              </a:rPr>
              <a:t>Introduction to the C++ Libraries</a:t>
            </a:r>
            <a:endParaRPr lang="zh-CN" altLang="zh-CN" dirty="0">
              <a:effectLst/>
            </a:endParaRPr>
          </a:p>
        </p:txBody>
      </p:sp>
    </p:spTree>
    <p:extLst>
      <p:ext uri="{BB962C8B-B14F-4D97-AF65-F5344CB8AC3E}">
        <p14:creationId xmlns:p14="http://schemas.microsoft.com/office/powerpoint/2010/main" val="1303523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Function </a:t>
            </a:r>
            <a:r>
              <a:rPr lang="en-US" altLang="zh-CN" sz="4000" dirty="0">
                <a:solidFill>
                  <a:srgbClr val="FF0000"/>
                </a:solidFill>
              </a:rPr>
              <a:t>in Programming</a:t>
            </a:r>
            <a:endParaRPr lang="en-US" dirty="0">
              <a:solidFill>
                <a:schemeClr val="tx1"/>
              </a:solidFill>
            </a:endParaRPr>
          </a:p>
        </p:txBody>
      </p:sp>
      <p:sp>
        <p:nvSpPr>
          <p:cNvPr id="10" name="Rectangle 3"/>
          <p:cNvSpPr>
            <a:spLocks noChangeArrowheads="1"/>
          </p:cNvSpPr>
          <p:nvPr/>
        </p:nvSpPr>
        <p:spPr bwMode="auto">
          <a:xfrm>
            <a:off x="457200" y="1155700"/>
            <a:ext cx="8229599" cy="5245100"/>
          </a:xfrm>
          <a:prstGeom prst="rect">
            <a:avLst/>
          </a:prstGeom>
          <a:noFill/>
          <a:ln w="9525">
            <a:noFill/>
            <a:miter lim="800000"/>
            <a:headEnd/>
            <a:tailEnd/>
          </a:ln>
          <a:effectLst/>
        </p:spPr>
        <p:txBody>
          <a:bodyPr>
            <a:prstTxWarp prst="textNoShape">
              <a:avLst/>
            </a:prstTxWarp>
          </a:bodyPr>
          <a:lstStyle/>
          <a:p>
            <a:pPr marL="342900" indent="-342900">
              <a:buFont typeface="Arial" panose="020B0604020202020204" pitchFamily="34" charset="0"/>
              <a:buChar char="•"/>
            </a:pPr>
            <a:r>
              <a:rPr lang="en-US" altLang="zh-CN" sz="2400" b="0" dirty="0">
                <a:latin typeface="+mn-lt"/>
              </a:rPr>
              <a:t>In programming languages, a </a:t>
            </a:r>
            <a:r>
              <a:rPr lang="en-US" altLang="zh-CN" sz="2400" i="1" dirty="0">
                <a:solidFill>
                  <a:srgbClr val="FF0000"/>
                </a:solidFill>
                <a:latin typeface="+mn-lt"/>
              </a:rPr>
              <a:t>function</a:t>
            </a:r>
            <a:r>
              <a:rPr lang="en-US" altLang="zh-CN" sz="2400" i="1" dirty="0">
                <a:latin typeface="+mn-lt"/>
              </a:rPr>
              <a:t> </a:t>
            </a:r>
            <a:r>
              <a:rPr lang="en-US" altLang="zh-CN" sz="2400" b="0" dirty="0">
                <a:latin typeface="+mn-lt"/>
              </a:rPr>
              <a:t>is a block of code that has been organized into a separate unit and given a name.</a:t>
            </a:r>
          </a:p>
          <a:p>
            <a:pPr marL="342900" indent="-342900">
              <a:buFont typeface="Arial" panose="020B0604020202020204" pitchFamily="34" charset="0"/>
              <a:buChar char="•"/>
            </a:pPr>
            <a:r>
              <a:rPr lang="en-US" altLang="zh-CN" sz="2400" b="0" dirty="0">
                <a:latin typeface="+mn-lt"/>
              </a:rPr>
              <a:t>Once a function is defined, the act of using the name to invoke that code is known as </a:t>
            </a:r>
            <a:r>
              <a:rPr lang="en-US" altLang="zh-CN" sz="2400" i="1" dirty="0">
                <a:solidFill>
                  <a:srgbClr val="FF0000"/>
                </a:solidFill>
                <a:latin typeface="+mn-lt"/>
              </a:rPr>
              <a:t>calling</a:t>
            </a:r>
            <a:r>
              <a:rPr lang="en-US" altLang="zh-CN" sz="2400" i="1" dirty="0">
                <a:latin typeface="+mn-lt"/>
              </a:rPr>
              <a:t> </a:t>
            </a:r>
            <a:r>
              <a:rPr lang="en-US" altLang="zh-CN" sz="2400" b="0" dirty="0">
                <a:latin typeface="+mn-lt"/>
              </a:rPr>
              <a:t>that function.</a:t>
            </a:r>
          </a:p>
          <a:p>
            <a:pPr marL="342900" indent="-342900">
              <a:buFont typeface="Arial" panose="020B0604020202020204" pitchFamily="34" charset="0"/>
              <a:buChar char="•"/>
            </a:pPr>
            <a:r>
              <a:rPr lang="en-US" altLang="zh-CN" sz="2400" b="0" dirty="0">
                <a:latin typeface="+mn-lt"/>
              </a:rPr>
              <a:t>The calling program can pass information to the function using </a:t>
            </a:r>
            <a:r>
              <a:rPr lang="en-US" altLang="zh-CN" sz="2400" i="1" dirty="0">
                <a:solidFill>
                  <a:srgbClr val="FF0000"/>
                </a:solidFill>
                <a:latin typeface="+mn-lt"/>
              </a:rPr>
              <a:t>arguments</a:t>
            </a:r>
            <a:r>
              <a:rPr lang="en-US" altLang="zh-CN" sz="2400" b="0" dirty="0">
                <a:latin typeface="+mn-lt"/>
              </a:rPr>
              <a:t>.</a:t>
            </a:r>
          </a:p>
          <a:p>
            <a:pPr marL="342900" indent="-342900">
              <a:buFont typeface="Arial" panose="020B0604020202020204" pitchFamily="34" charset="0"/>
              <a:buChar char="•"/>
            </a:pPr>
            <a:r>
              <a:rPr lang="en-US" altLang="zh-CN" sz="2400" b="0" dirty="0">
                <a:latin typeface="+mn-lt"/>
              </a:rPr>
              <a:t>Once called, the function takes the data supplied as arguments, does its work, and then </a:t>
            </a:r>
            <a:r>
              <a:rPr lang="en-US" altLang="zh-CN" sz="2400" i="1" dirty="0">
                <a:solidFill>
                  <a:srgbClr val="FF0000"/>
                </a:solidFill>
                <a:latin typeface="+mn-lt"/>
              </a:rPr>
              <a:t>returns</a:t>
            </a:r>
            <a:r>
              <a:rPr lang="en-US" altLang="zh-CN" sz="2400" b="0" dirty="0">
                <a:latin typeface="+mn-lt"/>
              </a:rPr>
              <a:t> to the calling program at the point in the code from which the call was made. As it returns, a function often passes a value back to its caller.</a:t>
            </a:r>
          </a:p>
          <a:p>
            <a:pPr marL="342900" indent="-342900">
              <a:buFont typeface="Arial" panose="020B0604020202020204" pitchFamily="34" charset="0"/>
              <a:buChar char="•"/>
            </a:pPr>
            <a:r>
              <a:rPr lang="en-US" sz="2400" b="0" dirty="0">
                <a:solidFill>
                  <a:srgbClr val="000000"/>
                </a:solidFill>
                <a:latin typeface="+mn-lt"/>
              </a:rPr>
              <a:t>Essentially</a:t>
            </a:r>
            <a:r>
              <a:rPr kumimoji="0" lang="en-US" sz="2400" b="0" i="0" u="none" strike="noStrike" kern="1200" cap="none" spc="0" normalizeH="0" baseline="0" noProof="0" dirty="0">
                <a:ln>
                  <a:noFill/>
                </a:ln>
                <a:solidFill>
                  <a:srgbClr val="000000"/>
                </a:solidFill>
                <a:effectLst/>
                <a:uLnTx/>
                <a:uFillTx/>
                <a:latin typeface="+mn-lt"/>
              </a:rPr>
              <a:t> you are </a:t>
            </a:r>
            <a:r>
              <a:rPr lang="en-US" sz="2400" b="0" dirty="0">
                <a:solidFill>
                  <a:srgbClr val="FF0000"/>
                </a:solidFill>
                <a:latin typeface="+mn-lt"/>
              </a:rPr>
              <a:t>copying</a:t>
            </a:r>
            <a:r>
              <a:rPr lang="en-US" sz="2400" b="0" dirty="0">
                <a:solidFill>
                  <a:srgbClr val="000000"/>
                </a:solidFill>
                <a:latin typeface="+mn-lt"/>
              </a:rPr>
              <a:t> the code inside a function definition to where it is called, with the variables (i.e., </a:t>
            </a:r>
            <a:r>
              <a:rPr lang="en-US" sz="2400" i="1" dirty="0">
                <a:solidFill>
                  <a:srgbClr val="FF0000"/>
                </a:solidFill>
                <a:latin typeface="+mn-lt"/>
              </a:rPr>
              <a:t>parameters</a:t>
            </a:r>
            <a:r>
              <a:rPr lang="en-US" sz="2400" b="0" dirty="0">
                <a:solidFill>
                  <a:srgbClr val="000000"/>
                </a:solidFill>
                <a:latin typeface="+mn-lt"/>
              </a:rPr>
              <a:t>) in the function replaced by the arguments from the caller.</a:t>
            </a:r>
            <a:endParaRPr kumimoji="0" lang="en-US" sz="2400" b="0" i="0" u="none" strike="noStrike" kern="120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74234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Useful Functions in the </a:t>
            </a:r>
            <a:r>
              <a:rPr lang="en-US" sz="3600" b="1" dirty="0">
                <a:solidFill>
                  <a:srgbClr val="FF0000"/>
                </a:solidFill>
                <a:latin typeface="Courier New" charset="0"/>
              </a:rPr>
              <a:t>&lt;</a:t>
            </a:r>
            <a:r>
              <a:rPr lang="en-US" sz="3600" b="1" dirty="0" err="1">
                <a:solidFill>
                  <a:srgbClr val="FF0000"/>
                </a:solidFill>
                <a:latin typeface="Courier New" charset="0"/>
              </a:rPr>
              <a:t>cmath</a:t>
            </a:r>
            <a:r>
              <a:rPr lang="en-US" sz="3600" b="1" dirty="0">
                <a:solidFill>
                  <a:srgbClr val="FF0000"/>
                </a:solidFill>
                <a:latin typeface="Courier New" charset="0"/>
              </a:rPr>
              <a:t>&gt;</a:t>
            </a:r>
            <a:r>
              <a:rPr lang="en-US" sz="4000" dirty="0">
                <a:solidFill>
                  <a:srgbClr val="FF0000"/>
                </a:solidFill>
                <a:latin typeface="Times New Roman" charset="0"/>
              </a:rPr>
              <a:t> Library</a:t>
            </a:r>
          </a:p>
        </p:txBody>
      </p:sp>
      <p:grpSp>
        <p:nvGrpSpPr>
          <p:cNvPr id="82" name="Group 81"/>
          <p:cNvGrpSpPr/>
          <p:nvPr/>
        </p:nvGrpSpPr>
        <p:grpSpPr>
          <a:xfrm>
            <a:off x="647700" y="1243390"/>
            <a:ext cx="7848600" cy="1422363"/>
            <a:chOff x="609600" y="1170820"/>
            <a:chExt cx="7848600" cy="1422363"/>
          </a:xfrm>
        </p:grpSpPr>
        <p:sp>
          <p:nvSpPr>
            <p:cNvPr id="502809" name="Rectangle 25"/>
            <p:cNvSpPr>
              <a:spLocks noChangeArrowheads="1"/>
            </p:cNvSpPr>
            <p:nvPr/>
          </p:nvSpPr>
          <p:spPr bwMode="auto">
            <a:xfrm>
              <a:off x="609601" y="1208089"/>
              <a:ext cx="7848599" cy="13843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36" name="Straight Connector 35"/>
            <p:cNvCxnSpPr>
              <a:stCxn id="502809" idx="1"/>
              <a:endCxn id="502809" idx="3"/>
            </p:cNvCxnSpPr>
            <p:nvPr/>
          </p:nvCxnSpPr>
          <p:spPr bwMode="auto">
            <a:xfrm rot="10800000" flipH="1">
              <a:off x="609600" y="1898651"/>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10800000" flipH="1">
              <a:off x="609601" y="224472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0800000" flipH="1">
              <a:off x="609601" y="155257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TextBox 45"/>
            <p:cNvSpPr txBox="1"/>
            <p:nvPr/>
          </p:nvSpPr>
          <p:spPr>
            <a:xfrm>
              <a:off x="637420" y="1170820"/>
              <a:ext cx="1295400" cy="369332"/>
            </a:xfrm>
            <a:prstGeom prst="rect">
              <a:avLst/>
            </a:prstGeom>
            <a:noFill/>
          </p:spPr>
          <p:txBody>
            <a:bodyPr wrap="square" rtlCol="0">
              <a:spAutoFit/>
            </a:bodyPr>
            <a:lstStyle/>
            <a:p>
              <a:r>
                <a:rPr lang="en-US" sz="1800" dirty="0" err="1">
                  <a:latin typeface="Courier New"/>
                  <a:cs typeface="Courier New"/>
                </a:rPr>
                <a:t>abs(</a:t>
              </a:r>
              <a:r>
                <a:rPr lang="en-US" sz="1800" b="0" i="1" dirty="0" err="1">
                  <a:latin typeface="Times New Roman"/>
                  <a:cs typeface="Times New Roman"/>
                </a:rPr>
                <a:t>x</a:t>
              </a:r>
              <a:r>
                <a:rPr lang="en-US" sz="1800" dirty="0">
                  <a:latin typeface="Courier New"/>
                  <a:cs typeface="Courier New"/>
                </a:rPr>
                <a:t>)</a:t>
              </a:r>
            </a:p>
          </p:txBody>
        </p:sp>
        <p:cxnSp>
          <p:nvCxnSpPr>
            <p:cNvPr id="48" name="Straight Connector 47"/>
            <p:cNvCxnSpPr/>
            <p:nvPr/>
          </p:nvCxnSpPr>
          <p:spPr bwMode="auto">
            <a:xfrm rot="16200000" flipH="1">
              <a:off x="1478756" y="1900239"/>
              <a:ext cx="13843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9" name="TextBox 48"/>
            <p:cNvSpPr txBox="1"/>
            <p:nvPr/>
          </p:nvSpPr>
          <p:spPr>
            <a:xfrm>
              <a:off x="2247900" y="1170820"/>
              <a:ext cx="6172200" cy="369332"/>
            </a:xfrm>
            <a:prstGeom prst="rect">
              <a:avLst/>
            </a:prstGeom>
            <a:noFill/>
          </p:spPr>
          <p:txBody>
            <a:bodyPr wrap="square" rtlCol="0">
              <a:spAutoFit/>
            </a:bodyPr>
            <a:lstStyle/>
            <a:p>
              <a:r>
                <a:rPr lang="en-US" sz="1800" b="0" dirty="0">
                  <a:latin typeface="Times New Roman"/>
                  <a:cs typeface="Times New Roman"/>
                </a:rPr>
                <a:t>Returns the absolute value of </a:t>
              </a:r>
              <a:r>
                <a:rPr lang="en-US" sz="1800" b="0" i="1" dirty="0" err="1">
                  <a:latin typeface="Times New Roman"/>
                  <a:cs typeface="Times New Roman"/>
                </a:rPr>
                <a:t>x</a:t>
              </a:r>
              <a:r>
                <a:rPr lang="en-US" sz="1800" b="0" dirty="0">
                  <a:latin typeface="Times New Roman"/>
                  <a:cs typeface="Times New Roman"/>
                </a:rPr>
                <a:t>.</a:t>
              </a:r>
              <a:endParaRPr lang="en-US" sz="1800" dirty="0">
                <a:latin typeface="Courier New"/>
                <a:cs typeface="Courier New"/>
              </a:endParaRPr>
            </a:p>
          </p:txBody>
        </p:sp>
        <p:sp>
          <p:nvSpPr>
            <p:cNvPr id="50" name="TextBox 49"/>
            <p:cNvSpPr txBox="1"/>
            <p:nvPr/>
          </p:nvSpPr>
          <p:spPr>
            <a:xfrm>
              <a:off x="637420" y="1516740"/>
              <a:ext cx="1295400" cy="369332"/>
            </a:xfrm>
            <a:prstGeom prst="rect">
              <a:avLst/>
            </a:prstGeom>
            <a:noFill/>
          </p:spPr>
          <p:txBody>
            <a:bodyPr wrap="square" rtlCol="0">
              <a:spAutoFit/>
            </a:bodyPr>
            <a:lstStyle/>
            <a:p>
              <a:r>
                <a:rPr lang="en-US" sz="1800" dirty="0" err="1">
                  <a:latin typeface="Courier New"/>
                  <a:cs typeface="Courier New"/>
                </a:rPr>
                <a:t>sqrt(</a:t>
              </a:r>
              <a:r>
                <a:rPr lang="en-US" sz="1800" b="0" i="1" dirty="0" err="1">
                  <a:latin typeface="Times New Roman"/>
                  <a:cs typeface="Times New Roman"/>
                </a:rPr>
                <a:t>x</a:t>
              </a:r>
              <a:r>
                <a:rPr lang="en-US" sz="1800" dirty="0">
                  <a:latin typeface="Courier New"/>
                  <a:cs typeface="Courier New"/>
                </a:rPr>
                <a:t>)</a:t>
              </a:r>
            </a:p>
          </p:txBody>
        </p:sp>
        <p:sp>
          <p:nvSpPr>
            <p:cNvPr id="51" name="TextBox 50"/>
            <p:cNvSpPr txBox="1"/>
            <p:nvPr/>
          </p:nvSpPr>
          <p:spPr>
            <a:xfrm>
              <a:off x="2247900" y="1516740"/>
              <a:ext cx="6172200" cy="369332"/>
            </a:xfrm>
            <a:prstGeom prst="rect">
              <a:avLst/>
            </a:prstGeom>
            <a:noFill/>
          </p:spPr>
          <p:txBody>
            <a:bodyPr wrap="square" rtlCol="0">
              <a:spAutoFit/>
            </a:bodyPr>
            <a:lstStyle/>
            <a:p>
              <a:r>
                <a:rPr lang="en-US" sz="1800" b="0" dirty="0">
                  <a:latin typeface="Times New Roman"/>
                  <a:cs typeface="Times New Roman"/>
                </a:rPr>
                <a:t>Returns the square root of </a:t>
              </a:r>
              <a:r>
                <a:rPr lang="en-US" sz="1800" b="0" i="1" dirty="0" err="1">
                  <a:latin typeface="Times New Roman"/>
                  <a:cs typeface="Times New Roman"/>
                </a:rPr>
                <a:t>x</a:t>
              </a:r>
              <a:r>
                <a:rPr lang="en-US" sz="1800" b="0" dirty="0">
                  <a:latin typeface="Times New Roman"/>
                  <a:cs typeface="Times New Roman"/>
                </a:rPr>
                <a:t>.</a:t>
              </a:r>
              <a:endParaRPr lang="en-US" sz="1800" dirty="0">
                <a:latin typeface="Courier New"/>
                <a:cs typeface="Courier New"/>
              </a:endParaRPr>
            </a:p>
          </p:txBody>
        </p:sp>
        <p:sp>
          <p:nvSpPr>
            <p:cNvPr id="52" name="TextBox 51"/>
            <p:cNvSpPr txBox="1"/>
            <p:nvPr/>
          </p:nvSpPr>
          <p:spPr>
            <a:xfrm>
              <a:off x="637420" y="1862660"/>
              <a:ext cx="1295400" cy="369332"/>
            </a:xfrm>
            <a:prstGeom prst="rect">
              <a:avLst/>
            </a:prstGeom>
            <a:noFill/>
          </p:spPr>
          <p:txBody>
            <a:bodyPr wrap="square" rtlCol="0">
              <a:spAutoFit/>
            </a:bodyPr>
            <a:lstStyle/>
            <a:p>
              <a:r>
                <a:rPr lang="en-US" sz="1800" dirty="0" err="1">
                  <a:latin typeface="Courier New"/>
                  <a:cs typeface="Courier New"/>
                </a:rPr>
                <a:t>floor(</a:t>
              </a:r>
              <a:r>
                <a:rPr lang="en-US" sz="1800" b="0" i="1" dirty="0" err="1">
                  <a:latin typeface="Times New Roman"/>
                  <a:cs typeface="Times New Roman"/>
                </a:rPr>
                <a:t>x</a:t>
              </a:r>
              <a:r>
                <a:rPr lang="en-US" sz="1800" dirty="0">
                  <a:latin typeface="Courier New"/>
                  <a:cs typeface="Courier New"/>
                </a:rPr>
                <a:t>)</a:t>
              </a:r>
            </a:p>
          </p:txBody>
        </p:sp>
        <p:sp>
          <p:nvSpPr>
            <p:cNvPr id="53" name="TextBox 52"/>
            <p:cNvSpPr txBox="1"/>
            <p:nvPr/>
          </p:nvSpPr>
          <p:spPr>
            <a:xfrm>
              <a:off x="2247900" y="1862660"/>
              <a:ext cx="6172200" cy="369332"/>
            </a:xfrm>
            <a:prstGeom prst="rect">
              <a:avLst/>
            </a:prstGeom>
            <a:noFill/>
          </p:spPr>
          <p:txBody>
            <a:bodyPr wrap="square" rtlCol="0">
              <a:spAutoFit/>
            </a:bodyPr>
            <a:lstStyle/>
            <a:p>
              <a:r>
                <a:rPr lang="en-US" sz="1800" b="0" dirty="0">
                  <a:latin typeface="Times New Roman"/>
                  <a:cs typeface="Times New Roman"/>
                </a:rPr>
                <a:t>Returns the largest integer less than or equal to </a:t>
              </a:r>
              <a:r>
                <a:rPr lang="en-US" sz="1800" b="0" i="1" dirty="0" err="1">
                  <a:latin typeface="Times New Roman"/>
                  <a:cs typeface="Times New Roman"/>
                </a:rPr>
                <a:t>x</a:t>
              </a:r>
              <a:r>
                <a:rPr lang="en-US" sz="1800" b="0" dirty="0">
                  <a:latin typeface="Times New Roman"/>
                  <a:cs typeface="Times New Roman"/>
                </a:rPr>
                <a:t>.</a:t>
              </a:r>
              <a:endParaRPr lang="en-US" sz="1800" dirty="0">
                <a:latin typeface="Courier New"/>
                <a:cs typeface="Courier New"/>
              </a:endParaRPr>
            </a:p>
          </p:txBody>
        </p:sp>
        <p:sp>
          <p:nvSpPr>
            <p:cNvPr id="54" name="TextBox 53"/>
            <p:cNvSpPr txBox="1"/>
            <p:nvPr/>
          </p:nvSpPr>
          <p:spPr>
            <a:xfrm>
              <a:off x="637420" y="2208580"/>
              <a:ext cx="1295400" cy="369332"/>
            </a:xfrm>
            <a:prstGeom prst="rect">
              <a:avLst/>
            </a:prstGeom>
            <a:noFill/>
          </p:spPr>
          <p:txBody>
            <a:bodyPr wrap="square" rtlCol="0">
              <a:spAutoFit/>
            </a:bodyPr>
            <a:lstStyle/>
            <a:p>
              <a:r>
                <a:rPr lang="en-US" sz="1800" dirty="0" err="1">
                  <a:latin typeface="Courier New"/>
                  <a:cs typeface="Courier New"/>
                </a:rPr>
                <a:t>ceil(</a:t>
              </a:r>
              <a:r>
                <a:rPr lang="en-US" sz="1800" b="0" i="1" dirty="0" err="1">
                  <a:latin typeface="Times New Roman"/>
                  <a:cs typeface="Times New Roman"/>
                </a:rPr>
                <a:t>x</a:t>
              </a:r>
              <a:r>
                <a:rPr lang="en-US" sz="1800" dirty="0">
                  <a:latin typeface="Courier New"/>
                  <a:cs typeface="Courier New"/>
                </a:rPr>
                <a:t>)</a:t>
              </a:r>
            </a:p>
          </p:txBody>
        </p:sp>
        <p:sp>
          <p:nvSpPr>
            <p:cNvPr id="55" name="TextBox 54"/>
            <p:cNvSpPr txBox="1"/>
            <p:nvPr/>
          </p:nvSpPr>
          <p:spPr>
            <a:xfrm>
              <a:off x="2247900" y="2208580"/>
              <a:ext cx="6172200" cy="369332"/>
            </a:xfrm>
            <a:prstGeom prst="rect">
              <a:avLst/>
            </a:prstGeom>
            <a:noFill/>
          </p:spPr>
          <p:txBody>
            <a:bodyPr wrap="square" rtlCol="0">
              <a:spAutoFit/>
            </a:bodyPr>
            <a:lstStyle/>
            <a:p>
              <a:r>
                <a:rPr lang="en-US" sz="1800" b="0" dirty="0">
                  <a:latin typeface="Times New Roman"/>
                  <a:cs typeface="Times New Roman"/>
                </a:rPr>
                <a:t>Returns the smallest integer greater than or equal to </a:t>
              </a:r>
              <a:r>
                <a:rPr lang="en-US" sz="1800" b="0" i="1" dirty="0" err="1">
                  <a:latin typeface="Times New Roman"/>
                  <a:cs typeface="Times New Roman"/>
                </a:rPr>
                <a:t>x</a:t>
              </a:r>
              <a:r>
                <a:rPr lang="en-US" sz="1800" b="0" dirty="0">
                  <a:latin typeface="Times New Roman"/>
                  <a:cs typeface="Times New Roman"/>
                </a:rPr>
                <a:t>.</a:t>
              </a:r>
              <a:endParaRPr lang="en-US" sz="1800" dirty="0">
                <a:latin typeface="Courier New"/>
                <a:cs typeface="Courier New"/>
              </a:endParaRPr>
            </a:p>
          </p:txBody>
        </p:sp>
      </p:grpSp>
      <p:grpSp>
        <p:nvGrpSpPr>
          <p:cNvPr id="83" name="Group 82"/>
          <p:cNvGrpSpPr/>
          <p:nvPr/>
        </p:nvGrpSpPr>
        <p:grpSpPr>
          <a:xfrm>
            <a:off x="647700" y="2921037"/>
            <a:ext cx="7848600" cy="1422363"/>
            <a:chOff x="609600" y="1170820"/>
            <a:chExt cx="7848600" cy="1422363"/>
          </a:xfrm>
        </p:grpSpPr>
        <p:sp>
          <p:nvSpPr>
            <p:cNvPr id="84" name="Rectangle 25"/>
            <p:cNvSpPr>
              <a:spLocks noChangeArrowheads="1"/>
            </p:cNvSpPr>
            <p:nvPr/>
          </p:nvSpPr>
          <p:spPr bwMode="auto">
            <a:xfrm>
              <a:off x="609601" y="1208089"/>
              <a:ext cx="7848599" cy="13843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85" name="Straight Connector 84"/>
            <p:cNvCxnSpPr>
              <a:stCxn id="84" idx="1"/>
              <a:endCxn id="84" idx="3"/>
            </p:cNvCxnSpPr>
            <p:nvPr/>
          </p:nvCxnSpPr>
          <p:spPr bwMode="auto">
            <a:xfrm rot="10800000" flipH="1">
              <a:off x="609600" y="1898651"/>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rot="10800000" flipH="1">
              <a:off x="609601" y="224472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rot="10800000" flipH="1">
              <a:off x="609601" y="155257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8" name="TextBox 87"/>
            <p:cNvSpPr txBox="1"/>
            <p:nvPr/>
          </p:nvSpPr>
          <p:spPr>
            <a:xfrm>
              <a:off x="637420" y="1170820"/>
              <a:ext cx="1295400" cy="369332"/>
            </a:xfrm>
            <a:prstGeom prst="rect">
              <a:avLst/>
            </a:prstGeom>
            <a:noFill/>
          </p:spPr>
          <p:txBody>
            <a:bodyPr wrap="square" rtlCol="0">
              <a:spAutoFit/>
            </a:bodyPr>
            <a:lstStyle/>
            <a:p>
              <a:r>
                <a:rPr lang="en-US" sz="1800" dirty="0" err="1">
                  <a:latin typeface="Courier New"/>
                  <a:cs typeface="Courier New"/>
                </a:rPr>
                <a:t>exp(</a:t>
              </a:r>
              <a:r>
                <a:rPr lang="en-US" sz="1800" b="0" i="1" dirty="0" err="1">
                  <a:latin typeface="Times New Roman"/>
                  <a:cs typeface="Times New Roman"/>
                </a:rPr>
                <a:t>x</a:t>
              </a:r>
              <a:r>
                <a:rPr lang="en-US" sz="1800" dirty="0">
                  <a:latin typeface="Courier New"/>
                  <a:cs typeface="Courier New"/>
                </a:rPr>
                <a:t>)</a:t>
              </a:r>
            </a:p>
          </p:txBody>
        </p:sp>
        <p:cxnSp>
          <p:nvCxnSpPr>
            <p:cNvPr id="89" name="Straight Connector 88"/>
            <p:cNvCxnSpPr/>
            <p:nvPr/>
          </p:nvCxnSpPr>
          <p:spPr bwMode="auto">
            <a:xfrm rot="16200000" flipH="1">
              <a:off x="1478756" y="1900239"/>
              <a:ext cx="13843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0" name="TextBox 89"/>
            <p:cNvSpPr txBox="1"/>
            <p:nvPr/>
          </p:nvSpPr>
          <p:spPr>
            <a:xfrm>
              <a:off x="2247900" y="1170820"/>
              <a:ext cx="6172200" cy="369332"/>
            </a:xfrm>
            <a:prstGeom prst="rect">
              <a:avLst/>
            </a:prstGeom>
            <a:noFill/>
          </p:spPr>
          <p:txBody>
            <a:bodyPr wrap="square" rtlCol="0">
              <a:spAutoFit/>
            </a:bodyPr>
            <a:lstStyle/>
            <a:p>
              <a:r>
                <a:rPr lang="en-US" sz="1800" b="0" dirty="0">
                  <a:latin typeface="Times New Roman"/>
                  <a:cs typeface="Times New Roman"/>
                </a:rPr>
                <a:t>Returns the exponential function of </a:t>
              </a:r>
              <a:r>
                <a:rPr lang="en-US" sz="1800" b="0" i="1" dirty="0" err="1">
                  <a:latin typeface="Times New Roman"/>
                  <a:cs typeface="Times New Roman"/>
                </a:rPr>
                <a:t>x</a:t>
              </a:r>
              <a:r>
                <a:rPr lang="en-US" sz="1800" b="0" dirty="0">
                  <a:latin typeface="Times New Roman"/>
                  <a:cs typeface="Times New Roman"/>
                </a:rPr>
                <a:t> (</a:t>
              </a:r>
              <a:r>
                <a:rPr lang="en-US" sz="1800" b="0" i="1" dirty="0" err="1">
                  <a:latin typeface="Times New Roman"/>
                  <a:cs typeface="Times New Roman"/>
                </a:rPr>
                <a:t>e</a:t>
              </a:r>
              <a:r>
                <a:rPr lang="en-US" sz="400" b="0" i="1" dirty="0">
                  <a:latin typeface="Times New Roman"/>
                  <a:cs typeface="Times New Roman"/>
                </a:rPr>
                <a:t> </a:t>
              </a:r>
              <a:r>
                <a:rPr lang="en-US" sz="1800" b="0" i="1" baseline="35000" dirty="0" err="1">
                  <a:latin typeface="Times New Roman"/>
                  <a:cs typeface="Times New Roman"/>
                </a:rPr>
                <a:t>x</a:t>
              </a:r>
              <a:r>
                <a:rPr lang="en-US" sz="1800" b="0" dirty="0">
                  <a:latin typeface="Times New Roman"/>
                  <a:cs typeface="Times New Roman"/>
                </a:rPr>
                <a:t>).</a:t>
              </a:r>
              <a:endParaRPr lang="en-US" sz="1800" dirty="0">
                <a:latin typeface="Courier New"/>
                <a:cs typeface="Courier New"/>
              </a:endParaRPr>
            </a:p>
          </p:txBody>
        </p:sp>
        <p:sp>
          <p:nvSpPr>
            <p:cNvPr id="91" name="TextBox 90"/>
            <p:cNvSpPr txBox="1"/>
            <p:nvPr/>
          </p:nvSpPr>
          <p:spPr>
            <a:xfrm>
              <a:off x="637420" y="1516740"/>
              <a:ext cx="1295400" cy="369332"/>
            </a:xfrm>
            <a:prstGeom prst="rect">
              <a:avLst/>
            </a:prstGeom>
            <a:noFill/>
          </p:spPr>
          <p:txBody>
            <a:bodyPr wrap="square" rtlCol="0">
              <a:spAutoFit/>
            </a:bodyPr>
            <a:lstStyle/>
            <a:p>
              <a:r>
                <a:rPr lang="en-US" sz="1800" dirty="0" err="1">
                  <a:latin typeface="Courier New"/>
                  <a:cs typeface="Courier New"/>
                </a:rPr>
                <a:t>log(</a:t>
              </a:r>
              <a:r>
                <a:rPr lang="en-US" sz="1800" b="0" i="1" dirty="0" err="1">
                  <a:latin typeface="Times New Roman"/>
                  <a:cs typeface="Times New Roman"/>
                </a:rPr>
                <a:t>x</a:t>
              </a:r>
              <a:r>
                <a:rPr lang="en-US" sz="1800" dirty="0">
                  <a:latin typeface="Courier New"/>
                  <a:cs typeface="Courier New"/>
                </a:rPr>
                <a:t>)</a:t>
              </a:r>
            </a:p>
          </p:txBody>
        </p:sp>
        <p:sp>
          <p:nvSpPr>
            <p:cNvPr id="92" name="TextBox 91"/>
            <p:cNvSpPr txBox="1"/>
            <p:nvPr/>
          </p:nvSpPr>
          <p:spPr>
            <a:xfrm>
              <a:off x="2247900" y="1516740"/>
              <a:ext cx="6172200" cy="369332"/>
            </a:xfrm>
            <a:prstGeom prst="rect">
              <a:avLst/>
            </a:prstGeom>
            <a:noFill/>
          </p:spPr>
          <p:txBody>
            <a:bodyPr wrap="square" rtlCol="0">
              <a:spAutoFit/>
            </a:bodyPr>
            <a:lstStyle/>
            <a:p>
              <a:r>
                <a:rPr lang="en-US" sz="1800" b="0" dirty="0">
                  <a:latin typeface="Times New Roman"/>
                  <a:cs typeface="Times New Roman"/>
                </a:rPr>
                <a:t>Returns the natural logarithm (base </a:t>
              </a:r>
              <a:r>
                <a:rPr lang="en-US" sz="1800" b="0" dirty="0" err="1">
                  <a:latin typeface="Times New Roman"/>
                  <a:cs typeface="Times New Roman"/>
                </a:rPr>
                <a:t>e</a:t>
              </a:r>
              <a:r>
                <a:rPr lang="en-US" sz="1800" b="0" dirty="0">
                  <a:latin typeface="Times New Roman"/>
                  <a:cs typeface="Times New Roman"/>
                </a:rPr>
                <a:t>) of </a:t>
              </a:r>
              <a:r>
                <a:rPr lang="en-US" sz="1800" b="0" i="1" dirty="0" err="1">
                  <a:latin typeface="Times New Roman"/>
                  <a:cs typeface="Times New Roman"/>
                </a:rPr>
                <a:t>x</a:t>
              </a:r>
              <a:r>
                <a:rPr lang="en-US" sz="1800" b="0" dirty="0">
                  <a:latin typeface="Times New Roman"/>
                  <a:cs typeface="Times New Roman"/>
                </a:rPr>
                <a:t>.</a:t>
              </a:r>
              <a:endParaRPr lang="en-US" sz="1800" dirty="0">
                <a:latin typeface="Courier New"/>
                <a:cs typeface="Courier New"/>
              </a:endParaRPr>
            </a:p>
          </p:txBody>
        </p:sp>
        <p:sp>
          <p:nvSpPr>
            <p:cNvPr id="93" name="TextBox 92"/>
            <p:cNvSpPr txBox="1"/>
            <p:nvPr/>
          </p:nvSpPr>
          <p:spPr>
            <a:xfrm>
              <a:off x="637420" y="1862660"/>
              <a:ext cx="1295400" cy="369332"/>
            </a:xfrm>
            <a:prstGeom prst="rect">
              <a:avLst/>
            </a:prstGeom>
            <a:noFill/>
          </p:spPr>
          <p:txBody>
            <a:bodyPr wrap="square" rtlCol="0">
              <a:spAutoFit/>
            </a:bodyPr>
            <a:lstStyle/>
            <a:p>
              <a:r>
                <a:rPr lang="en-US" sz="1800" dirty="0">
                  <a:latin typeface="Courier New"/>
                  <a:cs typeface="Courier New"/>
                </a:rPr>
                <a:t>log10(</a:t>
              </a:r>
              <a:r>
                <a:rPr lang="en-US" sz="1800" b="0" i="1" dirty="0">
                  <a:latin typeface="Times New Roman"/>
                  <a:cs typeface="Times New Roman"/>
                </a:rPr>
                <a:t>x</a:t>
              </a:r>
              <a:r>
                <a:rPr lang="en-US" sz="1800" dirty="0">
                  <a:latin typeface="Courier New"/>
                  <a:cs typeface="Courier New"/>
                </a:rPr>
                <a:t>)</a:t>
              </a:r>
            </a:p>
          </p:txBody>
        </p:sp>
        <p:sp>
          <p:nvSpPr>
            <p:cNvPr id="94" name="TextBox 93"/>
            <p:cNvSpPr txBox="1"/>
            <p:nvPr/>
          </p:nvSpPr>
          <p:spPr>
            <a:xfrm>
              <a:off x="2247900" y="1862660"/>
              <a:ext cx="6172200" cy="369332"/>
            </a:xfrm>
            <a:prstGeom prst="rect">
              <a:avLst/>
            </a:prstGeom>
            <a:noFill/>
          </p:spPr>
          <p:txBody>
            <a:bodyPr wrap="square" rtlCol="0">
              <a:spAutoFit/>
            </a:bodyPr>
            <a:lstStyle/>
            <a:p>
              <a:r>
                <a:rPr lang="en-US" sz="1800" b="0" dirty="0">
                  <a:latin typeface="Times New Roman"/>
                  <a:cs typeface="Times New Roman"/>
                </a:rPr>
                <a:t>Returns the common logarithm (base 10) of </a:t>
              </a:r>
              <a:r>
                <a:rPr lang="en-US" sz="1800" b="0" i="1" dirty="0" err="1">
                  <a:latin typeface="Times New Roman"/>
                  <a:cs typeface="Times New Roman"/>
                </a:rPr>
                <a:t>x</a:t>
              </a:r>
              <a:r>
                <a:rPr lang="en-US" sz="1800" b="0" dirty="0">
                  <a:latin typeface="Times New Roman"/>
                  <a:cs typeface="Times New Roman"/>
                </a:rPr>
                <a:t>.</a:t>
              </a:r>
              <a:endParaRPr lang="en-US" sz="1800" dirty="0">
                <a:latin typeface="Courier New"/>
                <a:cs typeface="Courier New"/>
              </a:endParaRPr>
            </a:p>
          </p:txBody>
        </p:sp>
        <p:sp>
          <p:nvSpPr>
            <p:cNvPr id="95" name="TextBox 94"/>
            <p:cNvSpPr txBox="1"/>
            <p:nvPr/>
          </p:nvSpPr>
          <p:spPr>
            <a:xfrm>
              <a:off x="637420" y="2208580"/>
              <a:ext cx="1295400" cy="369332"/>
            </a:xfrm>
            <a:prstGeom prst="rect">
              <a:avLst/>
            </a:prstGeom>
            <a:noFill/>
          </p:spPr>
          <p:txBody>
            <a:bodyPr wrap="square" rtlCol="0">
              <a:spAutoFit/>
            </a:bodyPr>
            <a:lstStyle/>
            <a:p>
              <a:r>
                <a:rPr lang="en-US" sz="1800" dirty="0" err="1">
                  <a:latin typeface="Courier New"/>
                  <a:cs typeface="Courier New"/>
                </a:rPr>
                <a:t>pow(</a:t>
              </a:r>
              <a:r>
                <a:rPr lang="en-US" sz="1800" b="0" i="1" dirty="0" err="1">
                  <a:latin typeface="Times New Roman"/>
                  <a:cs typeface="Times New Roman"/>
                </a:rPr>
                <a:t>x</a:t>
              </a:r>
              <a:r>
                <a:rPr lang="en-US" sz="1800" dirty="0">
                  <a:latin typeface="Courier New"/>
                  <a:cs typeface="Courier New"/>
                </a:rPr>
                <a:t>,</a:t>
              </a:r>
              <a:r>
                <a:rPr lang="en-US" sz="1800" b="0" i="1" dirty="0">
                  <a:latin typeface="Times New Roman"/>
                  <a:cs typeface="Times New Roman"/>
                </a:rPr>
                <a:t> </a:t>
              </a:r>
              <a:r>
                <a:rPr lang="en-US" sz="1800" b="0" i="1" dirty="0" err="1">
                  <a:latin typeface="Times New Roman"/>
                  <a:cs typeface="Times New Roman"/>
                </a:rPr>
                <a:t>y</a:t>
              </a:r>
              <a:r>
                <a:rPr lang="en-US" sz="1800" dirty="0">
                  <a:latin typeface="Courier New"/>
                  <a:cs typeface="Courier New"/>
                </a:rPr>
                <a:t>)</a:t>
              </a:r>
            </a:p>
          </p:txBody>
        </p:sp>
        <p:sp>
          <p:nvSpPr>
            <p:cNvPr id="96" name="TextBox 95"/>
            <p:cNvSpPr txBox="1"/>
            <p:nvPr/>
          </p:nvSpPr>
          <p:spPr>
            <a:xfrm>
              <a:off x="2247900" y="2208580"/>
              <a:ext cx="6172200" cy="369332"/>
            </a:xfrm>
            <a:prstGeom prst="rect">
              <a:avLst/>
            </a:prstGeom>
            <a:noFill/>
          </p:spPr>
          <p:txBody>
            <a:bodyPr wrap="square" rtlCol="0">
              <a:spAutoFit/>
            </a:bodyPr>
            <a:lstStyle/>
            <a:p>
              <a:r>
                <a:rPr lang="en-US" sz="1800" b="0" dirty="0">
                  <a:latin typeface="Times New Roman"/>
                  <a:cs typeface="Times New Roman"/>
                </a:rPr>
                <a:t>Returns </a:t>
              </a:r>
              <a:r>
                <a:rPr lang="en-US" sz="1800" b="0" i="1" dirty="0" err="1">
                  <a:latin typeface="Times New Roman"/>
                  <a:cs typeface="Times New Roman"/>
                </a:rPr>
                <a:t>x</a:t>
              </a:r>
              <a:r>
                <a:rPr lang="en-US" sz="400" b="0" i="1" dirty="0">
                  <a:latin typeface="Times New Roman"/>
                  <a:cs typeface="Times New Roman"/>
                </a:rPr>
                <a:t> </a:t>
              </a:r>
              <a:r>
                <a:rPr lang="en-US" sz="1800" b="0" i="1" baseline="35000" dirty="0" err="1">
                  <a:latin typeface="Times New Roman"/>
                  <a:cs typeface="Times New Roman"/>
                </a:rPr>
                <a:t>y</a:t>
              </a:r>
              <a:r>
                <a:rPr lang="en-US" sz="1800" b="0" dirty="0">
                  <a:latin typeface="Times New Roman"/>
                  <a:cs typeface="Times New Roman"/>
                </a:rPr>
                <a:t>.</a:t>
              </a:r>
              <a:endParaRPr lang="en-US" sz="1800" dirty="0">
                <a:latin typeface="Courier New"/>
                <a:cs typeface="Courier New"/>
              </a:endParaRPr>
            </a:p>
          </p:txBody>
        </p:sp>
      </p:grpSp>
      <p:grpSp>
        <p:nvGrpSpPr>
          <p:cNvPr id="119" name="Group 118"/>
          <p:cNvGrpSpPr/>
          <p:nvPr/>
        </p:nvGrpSpPr>
        <p:grpSpPr>
          <a:xfrm>
            <a:off x="647700" y="4581712"/>
            <a:ext cx="7855859" cy="1768290"/>
            <a:chOff x="647700" y="4581712"/>
            <a:chExt cx="7855859" cy="1768290"/>
          </a:xfrm>
        </p:grpSpPr>
        <p:sp>
          <p:nvSpPr>
            <p:cNvPr id="98" name="Rectangle 25"/>
            <p:cNvSpPr>
              <a:spLocks noChangeArrowheads="1"/>
            </p:cNvSpPr>
            <p:nvPr/>
          </p:nvSpPr>
          <p:spPr bwMode="auto">
            <a:xfrm>
              <a:off x="647701" y="4618980"/>
              <a:ext cx="7848599" cy="173101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99" name="Straight Connector 98"/>
            <p:cNvCxnSpPr/>
            <p:nvPr/>
          </p:nvCxnSpPr>
          <p:spPr bwMode="auto">
            <a:xfrm rot="10800000" flipH="1">
              <a:off x="647700" y="5310268"/>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0" name="Straight Connector 99"/>
            <p:cNvCxnSpPr/>
            <p:nvPr/>
          </p:nvCxnSpPr>
          <p:spPr bwMode="auto">
            <a:xfrm rot="10800000" flipH="1">
              <a:off x="647701" y="5655912"/>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1" name="Straight Connector 100"/>
            <p:cNvCxnSpPr/>
            <p:nvPr/>
          </p:nvCxnSpPr>
          <p:spPr bwMode="auto">
            <a:xfrm rot="10800000" flipH="1">
              <a:off x="647701" y="4964624"/>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2" name="TextBox 101"/>
            <p:cNvSpPr txBox="1"/>
            <p:nvPr/>
          </p:nvSpPr>
          <p:spPr>
            <a:xfrm>
              <a:off x="675520" y="4581712"/>
              <a:ext cx="1458080" cy="369332"/>
            </a:xfrm>
            <a:prstGeom prst="rect">
              <a:avLst/>
            </a:prstGeom>
            <a:noFill/>
          </p:spPr>
          <p:txBody>
            <a:bodyPr wrap="square" rtlCol="0">
              <a:spAutoFit/>
            </a:bodyPr>
            <a:lstStyle/>
            <a:p>
              <a:r>
                <a:rPr lang="en-US" sz="1800" dirty="0" err="1">
                  <a:latin typeface="Courier New"/>
                  <a:cs typeface="Courier New"/>
                </a:rPr>
                <a:t>cos(</a:t>
              </a:r>
              <a:r>
                <a:rPr lang="en-US" sz="1800" b="0" i="1" dirty="0" err="1">
                  <a:latin typeface="Times New Roman"/>
                  <a:cs typeface="Times New Roman"/>
                </a:rPr>
                <a:t>theta</a:t>
              </a:r>
              <a:r>
                <a:rPr lang="en-US" sz="1800" dirty="0">
                  <a:latin typeface="Courier New"/>
                  <a:cs typeface="Courier New"/>
                </a:rPr>
                <a:t>)</a:t>
              </a:r>
            </a:p>
          </p:txBody>
        </p:sp>
        <p:cxnSp>
          <p:nvCxnSpPr>
            <p:cNvPr id="103" name="Straight Connector 102"/>
            <p:cNvCxnSpPr/>
            <p:nvPr/>
          </p:nvCxnSpPr>
          <p:spPr bwMode="auto">
            <a:xfrm rot="5400000">
              <a:off x="1343363" y="5483566"/>
              <a:ext cx="1730229" cy="26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TextBox 103"/>
            <p:cNvSpPr txBox="1"/>
            <p:nvPr/>
          </p:nvSpPr>
          <p:spPr>
            <a:xfrm>
              <a:off x="2286000" y="4581712"/>
              <a:ext cx="6172200" cy="369332"/>
            </a:xfrm>
            <a:prstGeom prst="rect">
              <a:avLst/>
            </a:prstGeom>
            <a:noFill/>
          </p:spPr>
          <p:txBody>
            <a:bodyPr wrap="square" rtlCol="0">
              <a:spAutoFit/>
            </a:bodyPr>
            <a:lstStyle/>
            <a:p>
              <a:r>
                <a:rPr lang="en-US" sz="1800" b="0" dirty="0">
                  <a:latin typeface="Times New Roman"/>
                  <a:cs typeface="Times New Roman"/>
                </a:rPr>
                <a:t>Returns the trigonometric cosine of the radian angle </a:t>
              </a:r>
              <a:r>
                <a:rPr lang="en-US" sz="1800" b="0" i="1" dirty="0">
                  <a:latin typeface="Times New Roman"/>
                  <a:cs typeface="Times New Roman"/>
                </a:rPr>
                <a:t>theta</a:t>
              </a:r>
              <a:r>
                <a:rPr lang="en-US" sz="1800" b="0" dirty="0">
                  <a:latin typeface="Times New Roman"/>
                  <a:cs typeface="Times New Roman"/>
                </a:rPr>
                <a:t>.</a:t>
              </a:r>
              <a:endParaRPr lang="en-US" sz="1800" dirty="0">
                <a:latin typeface="Courier New"/>
                <a:cs typeface="Courier New"/>
              </a:endParaRPr>
            </a:p>
          </p:txBody>
        </p:sp>
        <p:sp>
          <p:nvSpPr>
            <p:cNvPr id="105" name="TextBox 104"/>
            <p:cNvSpPr txBox="1"/>
            <p:nvPr/>
          </p:nvSpPr>
          <p:spPr>
            <a:xfrm>
              <a:off x="675520" y="4927632"/>
              <a:ext cx="1381880" cy="369332"/>
            </a:xfrm>
            <a:prstGeom prst="rect">
              <a:avLst/>
            </a:prstGeom>
            <a:noFill/>
          </p:spPr>
          <p:txBody>
            <a:bodyPr wrap="square" rtlCol="0">
              <a:spAutoFit/>
            </a:bodyPr>
            <a:lstStyle/>
            <a:p>
              <a:r>
                <a:rPr lang="en-US" sz="1800" dirty="0" err="1">
                  <a:latin typeface="Courier New"/>
                  <a:cs typeface="Courier New"/>
                </a:rPr>
                <a:t>sin(</a:t>
              </a:r>
              <a:r>
                <a:rPr lang="en-US" sz="1800" b="0" i="1" dirty="0" err="1">
                  <a:latin typeface="Times New Roman"/>
                  <a:cs typeface="Times New Roman"/>
                </a:rPr>
                <a:t>theta</a:t>
              </a:r>
              <a:r>
                <a:rPr lang="en-US" sz="1800" dirty="0">
                  <a:latin typeface="Courier New"/>
                  <a:cs typeface="Courier New"/>
                </a:rPr>
                <a:t>)</a:t>
              </a:r>
            </a:p>
          </p:txBody>
        </p:sp>
        <p:sp>
          <p:nvSpPr>
            <p:cNvPr id="106" name="TextBox 105"/>
            <p:cNvSpPr txBox="1"/>
            <p:nvPr/>
          </p:nvSpPr>
          <p:spPr>
            <a:xfrm>
              <a:off x="2286000" y="4927632"/>
              <a:ext cx="6172200" cy="369332"/>
            </a:xfrm>
            <a:prstGeom prst="rect">
              <a:avLst/>
            </a:prstGeom>
            <a:noFill/>
          </p:spPr>
          <p:txBody>
            <a:bodyPr wrap="square" rtlCol="0">
              <a:spAutoFit/>
            </a:bodyPr>
            <a:lstStyle/>
            <a:p>
              <a:r>
                <a:rPr lang="en-US" sz="1800" b="0" dirty="0">
                  <a:latin typeface="Times New Roman"/>
                  <a:cs typeface="Times New Roman"/>
                </a:rPr>
                <a:t>Returns the sine of the radian angle </a:t>
              </a:r>
              <a:r>
                <a:rPr lang="en-US" sz="1800" b="0" i="1" dirty="0">
                  <a:latin typeface="Times New Roman"/>
                  <a:cs typeface="Times New Roman"/>
                </a:rPr>
                <a:t>theta</a:t>
              </a:r>
              <a:r>
                <a:rPr lang="en-US" sz="1800" b="0" dirty="0">
                  <a:latin typeface="Times New Roman"/>
                  <a:cs typeface="Times New Roman"/>
                </a:rPr>
                <a:t>.</a:t>
              </a:r>
              <a:endParaRPr lang="en-US" sz="1800" dirty="0">
                <a:latin typeface="Courier New"/>
                <a:cs typeface="Courier New"/>
              </a:endParaRPr>
            </a:p>
          </p:txBody>
        </p:sp>
        <p:sp>
          <p:nvSpPr>
            <p:cNvPr id="107" name="TextBox 106"/>
            <p:cNvSpPr txBox="1"/>
            <p:nvPr/>
          </p:nvSpPr>
          <p:spPr>
            <a:xfrm>
              <a:off x="675520" y="5273552"/>
              <a:ext cx="1381880" cy="369332"/>
            </a:xfrm>
            <a:prstGeom prst="rect">
              <a:avLst/>
            </a:prstGeom>
            <a:noFill/>
          </p:spPr>
          <p:txBody>
            <a:bodyPr wrap="square" rtlCol="0">
              <a:spAutoFit/>
            </a:bodyPr>
            <a:lstStyle/>
            <a:p>
              <a:r>
                <a:rPr lang="en-US" sz="1800" dirty="0" err="1">
                  <a:latin typeface="Courier New"/>
                  <a:cs typeface="Courier New"/>
                </a:rPr>
                <a:t>tan(</a:t>
              </a:r>
              <a:r>
                <a:rPr lang="en-US" sz="1800" b="0" i="1" dirty="0" err="1">
                  <a:latin typeface="Times New Roman"/>
                  <a:cs typeface="Times New Roman"/>
                </a:rPr>
                <a:t>theta</a:t>
              </a:r>
              <a:r>
                <a:rPr lang="en-US" sz="1800" dirty="0">
                  <a:latin typeface="Courier New"/>
                  <a:cs typeface="Courier New"/>
                </a:rPr>
                <a:t>)</a:t>
              </a:r>
            </a:p>
          </p:txBody>
        </p:sp>
        <p:sp>
          <p:nvSpPr>
            <p:cNvPr id="108" name="TextBox 107"/>
            <p:cNvSpPr txBox="1"/>
            <p:nvPr/>
          </p:nvSpPr>
          <p:spPr>
            <a:xfrm>
              <a:off x="2286000" y="5273552"/>
              <a:ext cx="6172200" cy="369332"/>
            </a:xfrm>
            <a:prstGeom prst="rect">
              <a:avLst/>
            </a:prstGeom>
            <a:noFill/>
          </p:spPr>
          <p:txBody>
            <a:bodyPr wrap="square" rtlCol="0">
              <a:spAutoFit/>
            </a:bodyPr>
            <a:lstStyle/>
            <a:p>
              <a:r>
                <a:rPr lang="en-US" sz="1800" b="0" dirty="0">
                  <a:latin typeface="Times New Roman"/>
                  <a:cs typeface="Times New Roman"/>
                </a:rPr>
                <a:t>Returns the tangent of the radian angle </a:t>
              </a:r>
              <a:r>
                <a:rPr lang="en-US" sz="1800" b="0" i="1" dirty="0">
                  <a:latin typeface="Times New Roman"/>
                  <a:cs typeface="Times New Roman"/>
                </a:rPr>
                <a:t>theta</a:t>
              </a:r>
              <a:r>
                <a:rPr lang="en-US" sz="1800" b="0" dirty="0">
                  <a:latin typeface="Times New Roman"/>
                  <a:cs typeface="Times New Roman"/>
                </a:rPr>
                <a:t>.</a:t>
              </a:r>
              <a:endParaRPr lang="en-US" sz="1800" dirty="0">
                <a:latin typeface="Courier New"/>
                <a:cs typeface="Courier New"/>
              </a:endParaRPr>
            </a:p>
          </p:txBody>
        </p:sp>
        <p:sp>
          <p:nvSpPr>
            <p:cNvPr id="109" name="TextBox 108"/>
            <p:cNvSpPr txBox="1"/>
            <p:nvPr/>
          </p:nvSpPr>
          <p:spPr>
            <a:xfrm>
              <a:off x="675520" y="5619472"/>
              <a:ext cx="1610480" cy="369332"/>
            </a:xfrm>
            <a:prstGeom prst="rect">
              <a:avLst/>
            </a:prstGeom>
            <a:noFill/>
          </p:spPr>
          <p:txBody>
            <a:bodyPr wrap="square" rtlCol="0">
              <a:spAutoFit/>
            </a:bodyPr>
            <a:lstStyle/>
            <a:p>
              <a:r>
                <a:rPr lang="en-US" sz="1800" dirty="0" err="1">
                  <a:latin typeface="Courier New"/>
                  <a:cs typeface="Courier New"/>
                </a:rPr>
                <a:t>atan(</a:t>
              </a:r>
              <a:r>
                <a:rPr lang="en-US" sz="1800" b="0" i="1" dirty="0" err="1">
                  <a:latin typeface="Times New Roman"/>
                  <a:cs typeface="Times New Roman"/>
                </a:rPr>
                <a:t>x</a:t>
              </a:r>
              <a:r>
                <a:rPr lang="en-US" sz="1800" dirty="0">
                  <a:latin typeface="Courier New"/>
                  <a:cs typeface="Courier New"/>
                </a:rPr>
                <a:t>)</a:t>
              </a:r>
            </a:p>
          </p:txBody>
        </p:sp>
        <p:sp>
          <p:nvSpPr>
            <p:cNvPr id="110" name="TextBox 109"/>
            <p:cNvSpPr txBox="1"/>
            <p:nvPr/>
          </p:nvSpPr>
          <p:spPr>
            <a:xfrm>
              <a:off x="2286000" y="5619472"/>
              <a:ext cx="6172200" cy="369332"/>
            </a:xfrm>
            <a:prstGeom prst="rect">
              <a:avLst/>
            </a:prstGeom>
            <a:noFill/>
          </p:spPr>
          <p:txBody>
            <a:bodyPr wrap="square" rtlCol="0">
              <a:spAutoFit/>
            </a:bodyPr>
            <a:lstStyle/>
            <a:p>
              <a:r>
                <a:rPr lang="en-US" sz="1800" b="0" dirty="0">
                  <a:latin typeface="Times New Roman"/>
                  <a:cs typeface="Times New Roman"/>
                </a:rPr>
                <a:t>Returns the principal arctangent of </a:t>
              </a:r>
              <a:r>
                <a:rPr lang="en-US" sz="1800" b="0" i="1" dirty="0" err="1">
                  <a:latin typeface="Times New Roman"/>
                  <a:cs typeface="Times New Roman"/>
                </a:rPr>
                <a:t>x</a:t>
              </a:r>
              <a:r>
                <a:rPr lang="en-US" sz="1800" b="0" dirty="0">
                  <a:latin typeface="Times New Roman"/>
                  <a:cs typeface="Times New Roman"/>
                </a:rPr>
                <a:t>.</a:t>
              </a:r>
              <a:endParaRPr lang="en-US" sz="1800" dirty="0">
                <a:latin typeface="Courier New"/>
                <a:cs typeface="Courier New"/>
              </a:endParaRPr>
            </a:p>
          </p:txBody>
        </p:sp>
        <p:cxnSp>
          <p:nvCxnSpPr>
            <p:cNvPr id="111" name="Straight Connector 110"/>
            <p:cNvCxnSpPr/>
            <p:nvPr/>
          </p:nvCxnSpPr>
          <p:spPr bwMode="auto">
            <a:xfrm rot="10800000" flipH="1">
              <a:off x="654960" y="600155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7" name="TextBox 116"/>
            <p:cNvSpPr txBox="1"/>
            <p:nvPr/>
          </p:nvSpPr>
          <p:spPr>
            <a:xfrm>
              <a:off x="673705" y="5965392"/>
              <a:ext cx="1610480" cy="369332"/>
            </a:xfrm>
            <a:prstGeom prst="rect">
              <a:avLst/>
            </a:prstGeom>
            <a:noFill/>
          </p:spPr>
          <p:txBody>
            <a:bodyPr wrap="square" rtlCol="0">
              <a:spAutoFit/>
            </a:bodyPr>
            <a:lstStyle/>
            <a:p>
              <a:r>
                <a:rPr lang="en-US" sz="1800" dirty="0">
                  <a:latin typeface="Courier New"/>
                  <a:cs typeface="Courier New"/>
                </a:rPr>
                <a:t>atan2(</a:t>
              </a:r>
              <a:r>
                <a:rPr lang="en-US" sz="1800" b="0" i="1" dirty="0">
                  <a:latin typeface="Times New Roman"/>
                  <a:cs typeface="Times New Roman"/>
                </a:rPr>
                <a:t>y</a:t>
              </a:r>
              <a:r>
                <a:rPr lang="en-US" sz="1800" dirty="0">
                  <a:latin typeface="Courier New"/>
                  <a:cs typeface="Courier New"/>
                </a:rPr>
                <a:t>,</a:t>
              </a:r>
              <a:r>
                <a:rPr lang="en-US" sz="1800" b="0" i="1" dirty="0">
                  <a:latin typeface="Times New Roman"/>
                  <a:cs typeface="Times New Roman"/>
                </a:rPr>
                <a:t> </a:t>
              </a:r>
              <a:r>
                <a:rPr lang="en-US" sz="1800" b="0" i="1" dirty="0" err="1">
                  <a:latin typeface="Times New Roman"/>
                  <a:cs typeface="Times New Roman"/>
                </a:rPr>
                <a:t>x</a:t>
              </a:r>
              <a:r>
                <a:rPr lang="en-US" sz="1800" dirty="0">
                  <a:latin typeface="Courier New"/>
                  <a:cs typeface="Courier New"/>
                </a:rPr>
                <a:t>)</a:t>
              </a:r>
            </a:p>
          </p:txBody>
        </p:sp>
        <p:sp>
          <p:nvSpPr>
            <p:cNvPr id="118" name="TextBox 117"/>
            <p:cNvSpPr txBox="1"/>
            <p:nvPr/>
          </p:nvSpPr>
          <p:spPr>
            <a:xfrm>
              <a:off x="2284185" y="5965392"/>
              <a:ext cx="6172200" cy="369332"/>
            </a:xfrm>
            <a:prstGeom prst="rect">
              <a:avLst/>
            </a:prstGeom>
            <a:noFill/>
          </p:spPr>
          <p:txBody>
            <a:bodyPr wrap="square" rtlCol="0">
              <a:spAutoFit/>
            </a:bodyPr>
            <a:lstStyle/>
            <a:p>
              <a:r>
                <a:rPr lang="en-US" sz="1800" b="0" dirty="0">
                  <a:latin typeface="Times New Roman"/>
                  <a:cs typeface="Times New Roman"/>
                </a:rPr>
                <a:t>Returns the arctangent of </a:t>
              </a:r>
              <a:r>
                <a:rPr lang="en-US" sz="1800" b="0" i="1" dirty="0" err="1">
                  <a:latin typeface="Times New Roman"/>
                  <a:cs typeface="Times New Roman"/>
                </a:rPr>
                <a:t>y</a:t>
              </a:r>
              <a:r>
                <a:rPr lang="en-US" sz="1800" b="0" dirty="0">
                  <a:latin typeface="Times New Roman"/>
                  <a:cs typeface="Times New Roman"/>
                </a:rPr>
                <a:t> divided by </a:t>
              </a:r>
              <a:r>
                <a:rPr lang="en-US" sz="1800" b="0" i="1" dirty="0" err="1">
                  <a:latin typeface="Times New Roman"/>
                  <a:cs typeface="Times New Roman"/>
                </a:rPr>
                <a:t>x</a:t>
              </a:r>
              <a:r>
                <a:rPr lang="en-US" sz="1800" b="0" i="1" dirty="0">
                  <a:latin typeface="Times New Roman"/>
                  <a:cs typeface="Times New Roman"/>
                </a:rPr>
                <a:t>.</a:t>
              </a:r>
              <a:endParaRPr lang="en-US" sz="1800" dirty="0">
                <a:latin typeface="Courier New"/>
                <a:cs typeface="Courier Ne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Introduction to the Stanford Libraries</a:t>
            </a:r>
            <a:endParaRPr lang="en-US" sz="4000" dirty="0">
              <a:solidFill>
                <a:schemeClr val="tx1"/>
              </a:solidFill>
              <a:latin typeface="Times New Roman" charset="0"/>
            </a:endParaRPr>
          </a:p>
        </p:txBody>
      </p:sp>
      <p:sp>
        <p:nvSpPr>
          <p:cNvPr id="584707" name="Rectangle 3"/>
          <p:cNvSpPr>
            <a:spLocks noChangeArrowheads="1"/>
          </p:cNvSpPr>
          <p:nvPr/>
        </p:nvSpPr>
        <p:spPr bwMode="auto">
          <a:xfrm>
            <a:off x="482600" y="1155700"/>
            <a:ext cx="8128000" cy="5473700"/>
          </a:xfrm>
          <a:prstGeom prst="rect">
            <a:avLst/>
          </a:prstGeom>
          <a:noFill/>
          <a:ln w="9525">
            <a:noFill/>
            <a:miter lim="800000"/>
            <a:headEnd/>
            <a:tailEnd/>
          </a:ln>
          <a:effectLst/>
        </p:spPr>
        <p:txBody>
          <a:bodyPr>
            <a:prstTxWarp prst="textNoShape">
              <a:avLst/>
            </a:prstTxWarp>
          </a:bodyPr>
          <a:lstStyle/>
          <a:p>
            <a:pPr marL="342900" indent="-342900">
              <a:lnSpc>
                <a:spcPct val="90000"/>
              </a:lnSpc>
              <a:spcAft>
                <a:spcPts val="1200"/>
              </a:spcAft>
              <a:buFontTx/>
              <a:buChar char="•"/>
            </a:pPr>
            <a:r>
              <a:rPr lang="en-US" sz="2400" b="0" i="1" dirty="0">
                <a:solidFill>
                  <a:srgbClr val="000000"/>
                </a:solidFill>
              </a:rPr>
              <a:t>Programming Abstractions in C++</a:t>
            </a:r>
            <a:r>
              <a:rPr lang="en-US" sz="2400" b="0" dirty="0">
                <a:solidFill>
                  <a:srgbClr val="000000"/>
                </a:solidFill>
              </a:rPr>
              <a:t> comes with a variety of library packages developed at Stanford to make it easier for students to learn the underlying concepts. These libraries include, but are not limited to, the following:</a:t>
            </a:r>
          </a:p>
          <a:p>
            <a:pPr marL="342900" indent="-342900">
              <a:lnSpc>
                <a:spcPct val="90000"/>
              </a:lnSpc>
              <a:spcAft>
                <a:spcPts val="1200"/>
              </a:spcAft>
              <a:buFontTx/>
              <a:buChar char="•"/>
            </a:pPr>
            <a:endParaRPr lang="en-US" sz="2400" b="0" dirty="0">
              <a:solidFill>
                <a:srgbClr val="000000"/>
              </a:solidFill>
            </a:endParaRPr>
          </a:p>
          <a:p>
            <a:pPr marL="342900" indent="-342900">
              <a:lnSpc>
                <a:spcPct val="90000"/>
              </a:lnSpc>
              <a:spcAft>
                <a:spcPts val="1200"/>
              </a:spcAft>
              <a:buFontTx/>
              <a:buChar char="•"/>
            </a:pPr>
            <a:endParaRPr lang="en-US" sz="2400" b="0" dirty="0">
              <a:solidFill>
                <a:srgbClr val="000000"/>
              </a:solidFill>
            </a:endParaRPr>
          </a:p>
          <a:p>
            <a:pPr marL="342900" indent="-342900">
              <a:lnSpc>
                <a:spcPct val="90000"/>
              </a:lnSpc>
              <a:spcAft>
                <a:spcPts val="1200"/>
              </a:spcAft>
              <a:buFontTx/>
              <a:buChar char="•"/>
            </a:pPr>
            <a:endParaRPr lang="en-US" sz="2400" b="0" dirty="0">
              <a:solidFill>
                <a:srgbClr val="000000"/>
              </a:solidFill>
            </a:endParaRPr>
          </a:p>
          <a:p>
            <a:pPr marL="342900" indent="-342900">
              <a:lnSpc>
                <a:spcPct val="90000"/>
              </a:lnSpc>
              <a:spcAft>
                <a:spcPts val="1200"/>
              </a:spcAft>
              <a:buFontTx/>
              <a:buChar char="•"/>
            </a:pPr>
            <a:endParaRPr lang="en-US" sz="2400" b="0" dirty="0">
              <a:solidFill>
                <a:srgbClr val="000000"/>
              </a:solidFill>
            </a:endParaRPr>
          </a:p>
          <a:p>
            <a:pPr marL="342900" indent="-342900">
              <a:lnSpc>
                <a:spcPct val="90000"/>
              </a:lnSpc>
              <a:spcAft>
                <a:spcPts val="1200"/>
              </a:spcAft>
              <a:buFontTx/>
              <a:buChar char="•"/>
            </a:pPr>
            <a:r>
              <a:rPr lang="en-US" altLang="zh-CN" sz="2400" b="0" dirty="0">
                <a:solidFill>
                  <a:srgbClr val="000000"/>
                </a:solidFill>
              </a:rPr>
              <a:t>You can learn more about these libraries from the tables of functions in the textbook, from the web-based documentation, or by reading the interfaces.</a:t>
            </a:r>
          </a:p>
          <a:p>
            <a:pPr marL="342900" indent="-342900">
              <a:lnSpc>
                <a:spcPct val="90000"/>
              </a:lnSpc>
              <a:spcAft>
                <a:spcPts val="1200"/>
              </a:spcAft>
              <a:buFont typeface="Arial" panose="020B0604020202020204" pitchFamily="34" charset="0"/>
              <a:buChar char="•"/>
            </a:pPr>
            <a:r>
              <a:rPr lang="en-US" altLang="zh-CN" sz="2400" b="0" dirty="0"/>
              <a:t>A newly updated version is available here:</a:t>
            </a:r>
            <a:br>
              <a:rPr lang="en-US" altLang="zh-CN" sz="2400" b="0" dirty="0"/>
            </a:br>
            <a:r>
              <a:rPr lang="en-US" altLang="zh-CN" sz="2400" b="0" dirty="0">
                <a:hlinkClick r:id="rId3"/>
              </a:rPr>
              <a:t>http://stanford.edu/~stepp/cppdoc/</a:t>
            </a:r>
            <a:endParaRPr lang="en-US" altLang="zh-CN" sz="2400" dirty="0">
              <a:solidFill>
                <a:srgbClr val="000000"/>
              </a:solidFill>
            </a:endParaRPr>
          </a:p>
        </p:txBody>
      </p:sp>
      <p:grpSp>
        <p:nvGrpSpPr>
          <p:cNvPr id="6" name="Group 5"/>
          <p:cNvGrpSpPr/>
          <p:nvPr/>
        </p:nvGrpSpPr>
        <p:grpSpPr>
          <a:xfrm>
            <a:off x="644070" y="2651310"/>
            <a:ext cx="7855859" cy="1768290"/>
            <a:chOff x="647700" y="4581712"/>
            <a:chExt cx="7855859" cy="1768290"/>
          </a:xfrm>
        </p:grpSpPr>
        <p:sp>
          <p:nvSpPr>
            <p:cNvPr id="7" name="Rectangle 25"/>
            <p:cNvSpPr>
              <a:spLocks noChangeArrowheads="1"/>
            </p:cNvSpPr>
            <p:nvPr/>
          </p:nvSpPr>
          <p:spPr bwMode="auto">
            <a:xfrm>
              <a:off x="647701" y="4618980"/>
              <a:ext cx="7848599" cy="173101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8" name="Straight Connector 7"/>
            <p:cNvCxnSpPr/>
            <p:nvPr/>
          </p:nvCxnSpPr>
          <p:spPr bwMode="auto">
            <a:xfrm rot="10800000" flipH="1">
              <a:off x="647700" y="5310268"/>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rot="10800000" flipH="1">
              <a:off x="647701" y="5655912"/>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rot="10800000" flipH="1">
              <a:off x="647701" y="4964624"/>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Box 10"/>
            <p:cNvSpPr txBox="1"/>
            <p:nvPr/>
          </p:nvSpPr>
          <p:spPr>
            <a:xfrm>
              <a:off x="675520" y="4581712"/>
              <a:ext cx="1458080" cy="369332"/>
            </a:xfrm>
            <a:prstGeom prst="rect">
              <a:avLst/>
            </a:prstGeom>
            <a:noFill/>
          </p:spPr>
          <p:txBody>
            <a:bodyPr wrap="square" rtlCol="0">
              <a:spAutoFit/>
            </a:bodyPr>
            <a:lstStyle/>
            <a:p>
              <a:r>
                <a:rPr lang="en-US" sz="1800" dirty="0" err="1">
                  <a:latin typeface="Courier New"/>
                  <a:cs typeface="Courier New"/>
                </a:rPr>
                <a:t>console.h</a:t>
              </a:r>
              <a:endParaRPr lang="en-US" sz="1800" dirty="0">
                <a:latin typeface="Courier New"/>
                <a:cs typeface="Courier New"/>
              </a:endParaRPr>
            </a:p>
          </p:txBody>
        </p:sp>
        <p:cxnSp>
          <p:nvCxnSpPr>
            <p:cNvPr id="12" name="Straight Connector 11"/>
            <p:cNvCxnSpPr/>
            <p:nvPr/>
          </p:nvCxnSpPr>
          <p:spPr bwMode="auto">
            <a:xfrm rot="5400000">
              <a:off x="1343363" y="5483566"/>
              <a:ext cx="1730229" cy="26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p:cNvSpPr txBox="1"/>
            <p:nvPr/>
          </p:nvSpPr>
          <p:spPr>
            <a:xfrm>
              <a:off x="2286000" y="4581712"/>
              <a:ext cx="6172200" cy="369332"/>
            </a:xfrm>
            <a:prstGeom prst="rect">
              <a:avLst/>
            </a:prstGeom>
            <a:noFill/>
          </p:spPr>
          <p:txBody>
            <a:bodyPr wrap="square" rtlCol="0">
              <a:spAutoFit/>
            </a:bodyPr>
            <a:lstStyle/>
            <a:p>
              <a:r>
                <a:rPr lang="en-US" sz="1800" b="0" dirty="0">
                  <a:latin typeface="Times New Roman"/>
                  <a:cs typeface="Times New Roman"/>
                </a:rPr>
                <a:t>Redirects standard input and output to a console window.</a:t>
              </a:r>
              <a:endParaRPr lang="en-US" sz="1800" dirty="0">
                <a:latin typeface="Courier New"/>
                <a:cs typeface="Courier New"/>
              </a:endParaRPr>
            </a:p>
          </p:txBody>
        </p:sp>
        <p:sp>
          <p:nvSpPr>
            <p:cNvPr id="14" name="TextBox 13"/>
            <p:cNvSpPr txBox="1"/>
            <p:nvPr/>
          </p:nvSpPr>
          <p:spPr>
            <a:xfrm>
              <a:off x="675520" y="4927632"/>
              <a:ext cx="1381880" cy="369332"/>
            </a:xfrm>
            <a:prstGeom prst="rect">
              <a:avLst/>
            </a:prstGeom>
            <a:noFill/>
          </p:spPr>
          <p:txBody>
            <a:bodyPr wrap="square" rtlCol="0">
              <a:spAutoFit/>
            </a:bodyPr>
            <a:lstStyle/>
            <a:p>
              <a:r>
                <a:rPr lang="en-US" sz="1800" dirty="0" err="1">
                  <a:latin typeface="Courier New"/>
                  <a:cs typeface="Courier New"/>
                </a:rPr>
                <a:t>error.h</a:t>
              </a:r>
              <a:endParaRPr lang="en-US" sz="1800" dirty="0">
                <a:latin typeface="Courier New"/>
                <a:cs typeface="Courier New"/>
              </a:endParaRPr>
            </a:p>
          </p:txBody>
        </p:sp>
        <p:sp>
          <p:nvSpPr>
            <p:cNvPr id="15" name="TextBox 14"/>
            <p:cNvSpPr txBox="1"/>
            <p:nvPr/>
          </p:nvSpPr>
          <p:spPr>
            <a:xfrm>
              <a:off x="2286000" y="4927632"/>
              <a:ext cx="6172200" cy="369332"/>
            </a:xfrm>
            <a:prstGeom prst="rect">
              <a:avLst/>
            </a:prstGeom>
            <a:noFill/>
          </p:spPr>
          <p:txBody>
            <a:bodyPr wrap="square" rtlCol="0">
              <a:spAutoFit/>
            </a:bodyPr>
            <a:lstStyle/>
            <a:p>
              <a:r>
                <a:rPr lang="en-US" sz="1800" b="0" dirty="0">
                  <a:latin typeface="Times New Roman"/>
                  <a:cs typeface="Times New Roman"/>
                </a:rPr>
                <a:t>Supports error reporting and recovery.</a:t>
              </a:r>
              <a:endParaRPr lang="en-US" sz="1800" dirty="0">
                <a:latin typeface="Courier New"/>
                <a:cs typeface="Courier New"/>
              </a:endParaRPr>
            </a:p>
          </p:txBody>
        </p:sp>
        <p:sp>
          <p:nvSpPr>
            <p:cNvPr id="16" name="TextBox 15"/>
            <p:cNvSpPr txBox="1"/>
            <p:nvPr/>
          </p:nvSpPr>
          <p:spPr>
            <a:xfrm>
              <a:off x="675520" y="5273552"/>
              <a:ext cx="1610480" cy="369332"/>
            </a:xfrm>
            <a:prstGeom prst="rect">
              <a:avLst/>
            </a:prstGeom>
            <a:noFill/>
          </p:spPr>
          <p:txBody>
            <a:bodyPr wrap="square" rtlCol="0">
              <a:spAutoFit/>
            </a:bodyPr>
            <a:lstStyle/>
            <a:p>
              <a:r>
                <a:rPr lang="en-US" sz="1800" dirty="0" err="1">
                  <a:latin typeface="Courier New"/>
                  <a:cs typeface="Courier New"/>
                </a:rPr>
                <a:t>gwindow.h</a:t>
              </a:r>
              <a:endParaRPr lang="en-US" sz="1800" dirty="0">
                <a:latin typeface="Courier New"/>
                <a:cs typeface="Courier New"/>
              </a:endParaRPr>
            </a:p>
          </p:txBody>
        </p:sp>
        <p:sp>
          <p:nvSpPr>
            <p:cNvPr id="17" name="TextBox 16"/>
            <p:cNvSpPr txBox="1"/>
            <p:nvPr/>
          </p:nvSpPr>
          <p:spPr>
            <a:xfrm>
              <a:off x="2286000" y="5273552"/>
              <a:ext cx="6172200" cy="369332"/>
            </a:xfrm>
            <a:prstGeom prst="rect">
              <a:avLst/>
            </a:prstGeom>
            <a:noFill/>
          </p:spPr>
          <p:txBody>
            <a:bodyPr wrap="square" rtlCol="0">
              <a:spAutoFit/>
            </a:bodyPr>
            <a:lstStyle/>
            <a:p>
              <a:r>
                <a:rPr lang="en-US" sz="1800" b="0" dirty="0">
                  <a:latin typeface="Times New Roman"/>
                  <a:cs typeface="Times New Roman"/>
                </a:rPr>
                <a:t>Implements a simple, portable, object-oriented graphical model. </a:t>
              </a:r>
              <a:endParaRPr lang="en-US" sz="1800" dirty="0">
                <a:latin typeface="Courier New"/>
                <a:cs typeface="Courier New"/>
              </a:endParaRPr>
            </a:p>
          </p:txBody>
        </p:sp>
        <p:sp>
          <p:nvSpPr>
            <p:cNvPr id="18" name="TextBox 17"/>
            <p:cNvSpPr txBox="1"/>
            <p:nvPr/>
          </p:nvSpPr>
          <p:spPr>
            <a:xfrm>
              <a:off x="675520" y="5619472"/>
              <a:ext cx="1610480" cy="369332"/>
            </a:xfrm>
            <a:prstGeom prst="rect">
              <a:avLst/>
            </a:prstGeom>
            <a:noFill/>
          </p:spPr>
          <p:txBody>
            <a:bodyPr wrap="square" rtlCol="0">
              <a:spAutoFit/>
            </a:bodyPr>
            <a:lstStyle/>
            <a:p>
              <a:r>
                <a:rPr lang="en-US" sz="1800" dirty="0" err="1">
                  <a:latin typeface="Courier New"/>
                  <a:cs typeface="Courier New"/>
                </a:rPr>
                <a:t>simpio.h</a:t>
              </a:r>
              <a:endParaRPr lang="en-US" sz="1800" dirty="0">
                <a:latin typeface="Courier New"/>
                <a:cs typeface="Courier New"/>
              </a:endParaRPr>
            </a:p>
          </p:txBody>
        </p:sp>
        <p:sp>
          <p:nvSpPr>
            <p:cNvPr id="19" name="TextBox 18"/>
            <p:cNvSpPr txBox="1"/>
            <p:nvPr/>
          </p:nvSpPr>
          <p:spPr>
            <a:xfrm>
              <a:off x="2286000" y="5619472"/>
              <a:ext cx="6172200" cy="369332"/>
            </a:xfrm>
            <a:prstGeom prst="rect">
              <a:avLst/>
            </a:prstGeom>
            <a:noFill/>
          </p:spPr>
          <p:txBody>
            <a:bodyPr wrap="square" rtlCol="0">
              <a:spAutoFit/>
            </a:bodyPr>
            <a:lstStyle/>
            <a:p>
              <a:r>
                <a:rPr lang="en-US" sz="1800" b="0" dirty="0" err="1">
                  <a:latin typeface="Times New Roman"/>
                  <a:cs typeface="Times New Roman"/>
                </a:rPr>
                <a:t>Suoports</a:t>
              </a:r>
              <a:r>
                <a:rPr lang="en-US" sz="1800" b="0" dirty="0">
                  <a:latin typeface="Times New Roman"/>
                  <a:cs typeface="Times New Roman"/>
                </a:rPr>
                <a:t> improved error-checking for input operations.</a:t>
              </a:r>
              <a:endParaRPr lang="en-US" sz="1800" dirty="0">
                <a:latin typeface="Courier New"/>
                <a:cs typeface="Courier New"/>
              </a:endParaRPr>
            </a:p>
          </p:txBody>
        </p:sp>
        <p:cxnSp>
          <p:nvCxnSpPr>
            <p:cNvPr id="20" name="Straight Connector 19"/>
            <p:cNvCxnSpPr/>
            <p:nvPr/>
          </p:nvCxnSpPr>
          <p:spPr bwMode="auto">
            <a:xfrm rot="10800000" flipH="1">
              <a:off x="654960" y="6001556"/>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TextBox 20"/>
            <p:cNvSpPr txBox="1"/>
            <p:nvPr/>
          </p:nvSpPr>
          <p:spPr>
            <a:xfrm>
              <a:off x="673705" y="5965392"/>
              <a:ext cx="1610480" cy="369332"/>
            </a:xfrm>
            <a:prstGeom prst="rect">
              <a:avLst/>
            </a:prstGeom>
            <a:noFill/>
          </p:spPr>
          <p:txBody>
            <a:bodyPr wrap="square" rtlCol="0">
              <a:spAutoFit/>
            </a:bodyPr>
            <a:lstStyle/>
            <a:p>
              <a:r>
                <a:rPr lang="en-US" sz="1800" dirty="0" err="1">
                  <a:latin typeface="Courier New"/>
                  <a:cs typeface="Courier New"/>
                </a:rPr>
                <a:t>strlib.h</a:t>
              </a:r>
              <a:endParaRPr lang="en-US" sz="1800" dirty="0">
                <a:latin typeface="Courier New"/>
                <a:cs typeface="Courier New"/>
              </a:endParaRPr>
            </a:p>
          </p:txBody>
        </p:sp>
        <p:sp>
          <p:nvSpPr>
            <p:cNvPr id="22" name="TextBox 21"/>
            <p:cNvSpPr txBox="1"/>
            <p:nvPr/>
          </p:nvSpPr>
          <p:spPr>
            <a:xfrm>
              <a:off x="2284185" y="5965392"/>
              <a:ext cx="6172200" cy="369332"/>
            </a:xfrm>
            <a:prstGeom prst="rect">
              <a:avLst/>
            </a:prstGeom>
            <a:noFill/>
          </p:spPr>
          <p:txBody>
            <a:bodyPr wrap="square" rtlCol="0">
              <a:spAutoFit/>
            </a:bodyPr>
            <a:lstStyle/>
            <a:p>
              <a:r>
                <a:rPr lang="en-US" sz="1800" b="0" dirty="0">
                  <a:latin typeface="Times New Roman"/>
                  <a:cs typeface="Times New Roman"/>
                </a:rPr>
                <a:t>Extends the set of string operations.</a:t>
              </a:r>
              <a:endParaRPr lang="en-US" sz="1800" dirty="0">
                <a:latin typeface="Courier New"/>
                <a:cs typeface="Courier Ne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70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47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Creating Library Interfaces</a:t>
            </a:r>
            <a:endParaRPr lang="en-US" dirty="0">
              <a:solidFill>
                <a:schemeClr val="tx1"/>
              </a:solidFill>
            </a:endParaRPr>
          </a:p>
        </p:txBody>
      </p:sp>
      <p:sp>
        <p:nvSpPr>
          <p:cNvPr id="10" name="Rectangle 3"/>
          <p:cNvSpPr>
            <a:spLocks noChangeArrowheads="1"/>
          </p:cNvSpPr>
          <p:nvPr/>
        </p:nvSpPr>
        <p:spPr bwMode="auto">
          <a:xfrm>
            <a:off x="477765" y="1155700"/>
            <a:ext cx="8128000" cy="1130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In C++, libraries are made available to clients through the use of an interface file that has the suffix </a:t>
            </a:r>
            <a:r>
              <a:rPr lang="en-US" sz="2000" dirty="0">
                <a:solidFill>
                  <a:srgbClr val="FF0000"/>
                </a:solidFill>
                <a:latin typeface="Courier New"/>
                <a:cs typeface="Courier New"/>
              </a:rPr>
              <a:t>.</a:t>
            </a:r>
            <a:r>
              <a:rPr lang="en-US" sz="2000" dirty="0" err="1">
                <a:solidFill>
                  <a:srgbClr val="FF0000"/>
                </a:solidFill>
                <a:latin typeface="Courier New"/>
                <a:cs typeface="Courier New"/>
              </a:rPr>
              <a:t>h</a:t>
            </a:r>
            <a:r>
              <a:rPr lang="en-US" sz="2400" b="0" dirty="0"/>
              <a:t>, which designates a </a:t>
            </a:r>
            <a:r>
              <a:rPr lang="en-US" sz="2400" i="1" dirty="0">
                <a:solidFill>
                  <a:srgbClr val="FF0000"/>
                </a:solidFill>
              </a:rPr>
              <a:t>header file</a:t>
            </a:r>
            <a:r>
              <a:rPr lang="en-US" sz="2400" b="0" i="1" dirty="0"/>
              <a:t>,</a:t>
            </a:r>
            <a:r>
              <a:rPr lang="en-US" sz="2400" b="0" dirty="0"/>
              <a:t> as illustrated by the following </a:t>
            </a:r>
            <a:r>
              <a:rPr lang="en-US" sz="2000" dirty="0" err="1">
                <a:latin typeface="Courier New"/>
                <a:cs typeface="Courier New"/>
              </a:rPr>
              <a:t>error.h</a:t>
            </a:r>
            <a:r>
              <a:rPr lang="en-US" sz="2400" b="0" dirty="0"/>
              <a:t> file:</a:t>
            </a:r>
          </a:p>
        </p:txBody>
      </p:sp>
      <p:sp>
        <p:nvSpPr>
          <p:cNvPr id="12" name="Rectangle 11"/>
          <p:cNvSpPr/>
          <p:nvPr/>
        </p:nvSpPr>
        <p:spPr bwMode="auto">
          <a:xfrm>
            <a:off x="685800" y="2358571"/>
            <a:ext cx="7772400" cy="427082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 name="TextBox 12"/>
          <p:cNvSpPr txBox="1"/>
          <p:nvPr/>
        </p:nvSpPr>
        <p:spPr>
          <a:xfrm>
            <a:off x="720880" y="2413212"/>
            <a:ext cx="7713130" cy="4167808"/>
          </a:xfrm>
          <a:prstGeom prst="rect">
            <a:avLst/>
          </a:prstGeom>
          <a:noFill/>
        </p:spPr>
        <p:txBody>
          <a:bodyPr wrap="square" rtlCol="0">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File: </a:t>
            </a:r>
            <a:r>
              <a:rPr lang="en-US" dirty="0" err="1">
                <a:solidFill>
                  <a:srgbClr val="0000FF"/>
                </a:solidFill>
                <a:latin typeface="Courier New"/>
                <a:cs typeface="Courier New"/>
              </a:rPr>
              <a:t>error.h</a:t>
            </a: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This file defines a simple function for reporting errors.</a:t>
            </a:r>
          </a:p>
          <a:p>
            <a:pPr>
              <a:lnSpc>
                <a:spcPct val="90000"/>
              </a:lnSpc>
            </a:pPr>
            <a:r>
              <a:rPr lang="en-US" dirty="0">
                <a:solidFill>
                  <a:srgbClr val="0000FF"/>
                </a:solidFill>
                <a:latin typeface="Courier New"/>
                <a:cs typeface="Courier New"/>
              </a:rPr>
              <a:t> */</a:t>
            </a:r>
          </a:p>
          <a:p>
            <a:pPr>
              <a:lnSpc>
                <a:spcPct val="90000"/>
              </a:lnSpc>
            </a:pPr>
            <a:endParaRPr lang="en-US" dirty="0">
              <a:latin typeface="Courier New"/>
              <a:cs typeface="Courier New"/>
            </a:endParaRPr>
          </a:p>
          <a:p>
            <a:pPr>
              <a:lnSpc>
                <a:spcPct val="90000"/>
              </a:lnSpc>
            </a:pPr>
            <a:r>
              <a:rPr lang="en-US" dirty="0">
                <a:latin typeface="Courier New"/>
                <a:cs typeface="Courier New"/>
              </a:rPr>
              <a:t>#</a:t>
            </a:r>
            <a:r>
              <a:rPr lang="en-US" dirty="0" err="1">
                <a:latin typeface="Courier New"/>
                <a:cs typeface="Courier New"/>
              </a:rPr>
              <a:t>ifndef</a:t>
            </a:r>
            <a:r>
              <a:rPr lang="en-US" dirty="0">
                <a:latin typeface="Courier New"/>
                <a:cs typeface="Courier New"/>
              </a:rPr>
              <a:t> _</a:t>
            </a:r>
            <a:r>
              <a:rPr lang="en-US" dirty="0" err="1">
                <a:latin typeface="Courier New"/>
                <a:cs typeface="Courier New"/>
              </a:rPr>
              <a:t>error_h</a:t>
            </a:r>
            <a:endParaRPr lang="en-US" dirty="0">
              <a:latin typeface="Courier New"/>
              <a:cs typeface="Courier New"/>
            </a:endParaRPr>
          </a:p>
          <a:p>
            <a:pPr>
              <a:lnSpc>
                <a:spcPct val="90000"/>
              </a:lnSpc>
            </a:pPr>
            <a:r>
              <a:rPr lang="en-US" dirty="0">
                <a:latin typeface="Courier New"/>
                <a:cs typeface="Courier New"/>
              </a:rPr>
              <a:t>#define _</a:t>
            </a:r>
            <a:r>
              <a:rPr lang="en-US" dirty="0" err="1">
                <a:latin typeface="Courier New"/>
                <a:cs typeface="Courier New"/>
              </a:rPr>
              <a:t>error_h</a:t>
            </a:r>
            <a:endParaRPr lang="en-US" dirty="0">
              <a:latin typeface="Courier New"/>
              <a:cs typeface="Courier New"/>
            </a:endParaRPr>
          </a:p>
          <a:p>
            <a:pPr>
              <a:lnSpc>
                <a:spcPct val="90000"/>
              </a:lnSpc>
            </a:pPr>
            <a:endParaRPr lang="en-US" dirty="0">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Function: error</a:t>
            </a:r>
          </a:p>
          <a:p>
            <a:pPr>
              <a:lnSpc>
                <a:spcPct val="90000"/>
              </a:lnSpc>
            </a:pPr>
            <a:r>
              <a:rPr lang="en-US" dirty="0">
                <a:solidFill>
                  <a:srgbClr val="0000FF"/>
                </a:solidFill>
                <a:latin typeface="Courier New"/>
                <a:cs typeface="Courier New"/>
              </a:rPr>
              <a:t> * Usage: </a:t>
            </a:r>
            <a:r>
              <a:rPr lang="en-US" dirty="0" err="1">
                <a:solidFill>
                  <a:srgbClr val="0000FF"/>
                </a:solidFill>
                <a:latin typeface="Courier New"/>
                <a:cs typeface="Courier New"/>
              </a:rPr>
              <a:t>error(msg</a:t>
            </a: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Writes the string </a:t>
            </a:r>
            <a:r>
              <a:rPr lang="en-US" dirty="0" err="1">
                <a:solidFill>
                  <a:srgbClr val="0000FF"/>
                </a:solidFill>
                <a:latin typeface="Courier New"/>
                <a:cs typeface="Courier New"/>
              </a:rPr>
              <a:t>msg</a:t>
            </a:r>
            <a:r>
              <a:rPr lang="en-US" dirty="0">
                <a:solidFill>
                  <a:srgbClr val="0000FF"/>
                </a:solidFill>
                <a:latin typeface="Courier New"/>
                <a:cs typeface="Courier New"/>
              </a:rPr>
              <a:t> to the </a:t>
            </a:r>
            <a:r>
              <a:rPr lang="en-US" dirty="0" err="1">
                <a:solidFill>
                  <a:srgbClr val="0000FF"/>
                </a:solidFill>
                <a:latin typeface="Courier New"/>
                <a:cs typeface="Courier New"/>
              </a:rPr>
              <a:t>cerr</a:t>
            </a:r>
            <a:r>
              <a:rPr lang="en-US" dirty="0">
                <a:solidFill>
                  <a:srgbClr val="0000FF"/>
                </a:solidFill>
                <a:latin typeface="Courier New"/>
                <a:cs typeface="Courier New"/>
              </a:rPr>
              <a:t> stream and then exits the program</a:t>
            </a:r>
          </a:p>
          <a:p>
            <a:pPr>
              <a:lnSpc>
                <a:spcPct val="90000"/>
              </a:lnSpc>
            </a:pPr>
            <a:r>
              <a:rPr lang="en-US" dirty="0">
                <a:solidFill>
                  <a:srgbClr val="0000FF"/>
                </a:solidFill>
                <a:latin typeface="Courier New"/>
                <a:cs typeface="Courier New"/>
              </a:rPr>
              <a:t> * with a standard status code indicating failure.</a:t>
            </a:r>
          </a:p>
          <a:p>
            <a:pPr>
              <a:lnSpc>
                <a:spcPct val="90000"/>
              </a:lnSpc>
            </a:pPr>
            <a:r>
              <a:rPr lang="en-US" dirty="0">
                <a:solidFill>
                  <a:srgbClr val="0000FF"/>
                </a:solidFill>
                <a:latin typeface="Courier New"/>
                <a:cs typeface="Courier New"/>
              </a:rPr>
              <a:t> */</a:t>
            </a:r>
          </a:p>
          <a:p>
            <a:pPr>
              <a:lnSpc>
                <a:spcPct val="90000"/>
              </a:lnSpc>
            </a:pPr>
            <a:endParaRPr lang="en-US" dirty="0">
              <a:latin typeface="Courier New"/>
              <a:cs typeface="Courier New"/>
            </a:endParaRPr>
          </a:p>
          <a:p>
            <a:pPr>
              <a:lnSpc>
                <a:spcPct val="90000"/>
              </a:lnSpc>
            </a:pPr>
            <a:r>
              <a:rPr lang="en-US" dirty="0">
                <a:latin typeface="Courier New"/>
                <a:cs typeface="Courier New"/>
              </a:rPr>
              <a:t>void </a:t>
            </a:r>
            <a:r>
              <a:rPr lang="en-US" dirty="0" err="1">
                <a:latin typeface="Courier New"/>
                <a:cs typeface="Courier New"/>
              </a:rPr>
              <a:t>error(std::string</a:t>
            </a:r>
            <a:r>
              <a:rPr lang="en-US" dirty="0">
                <a:latin typeface="Courier New"/>
                <a:cs typeface="Courier New"/>
              </a:rPr>
              <a:t> </a:t>
            </a:r>
            <a:r>
              <a:rPr lang="en-US" dirty="0" err="1">
                <a:latin typeface="Courier New"/>
                <a:cs typeface="Courier New"/>
              </a:rPr>
              <a:t>msg</a:t>
            </a:r>
            <a:r>
              <a:rPr lang="en-US" dirty="0">
                <a:latin typeface="Courier New"/>
                <a:cs typeface="Courier New"/>
              </a:rPr>
              <a:t>);</a:t>
            </a:r>
          </a:p>
          <a:p>
            <a:pPr>
              <a:lnSpc>
                <a:spcPct val="90000"/>
              </a:lnSpc>
            </a:pPr>
            <a:endParaRPr lang="en-US" dirty="0">
              <a:latin typeface="Courier New"/>
              <a:cs typeface="Courier New"/>
            </a:endParaRPr>
          </a:p>
          <a:p>
            <a:pPr>
              <a:lnSpc>
                <a:spcPct val="90000"/>
              </a:lnSpc>
            </a:pPr>
            <a:r>
              <a:rPr lang="en-US" dirty="0">
                <a:latin typeface="Courier New"/>
                <a:cs typeface="Courier New"/>
              </a:rPr>
              <a:t>#</a:t>
            </a:r>
            <a:r>
              <a:rPr lang="en-US" dirty="0" err="1">
                <a:latin typeface="Courier New"/>
                <a:cs typeface="Courier New"/>
              </a:rPr>
              <a:t>endif</a:t>
            </a:r>
            <a:endParaRPr lang="en-US" dirty="0">
              <a:latin typeface="Courier New"/>
              <a:cs typeface="Courier New"/>
            </a:endParaRPr>
          </a:p>
          <a:p>
            <a:pPr>
              <a:lnSpc>
                <a:spcPct val="90000"/>
              </a:lnSpc>
            </a:pPr>
            <a:endParaRPr lang="en-US" dirty="0">
              <a:latin typeface="Courier New"/>
              <a:cs typeface="Courier New"/>
            </a:endParaRPr>
          </a:p>
        </p:txBody>
      </p:sp>
      <p:grpSp>
        <p:nvGrpSpPr>
          <p:cNvPr id="22" name="Group 21"/>
          <p:cNvGrpSpPr/>
          <p:nvPr/>
        </p:nvGrpSpPr>
        <p:grpSpPr>
          <a:xfrm>
            <a:off x="485020" y="3529390"/>
            <a:ext cx="6753980" cy="2939145"/>
            <a:chOff x="485020" y="3529390"/>
            <a:chExt cx="6753980" cy="2939145"/>
          </a:xfrm>
        </p:grpSpPr>
        <p:sp>
          <p:nvSpPr>
            <p:cNvPr id="15" name="Oval 14"/>
            <p:cNvSpPr/>
            <p:nvPr/>
          </p:nvSpPr>
          <p:spPr bwMode="auto">
            <a:xfrm>
              <a:off x="485020" y="3529390"/>
              <a:ext cx="2438400" cy="609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6" name="Oval 15"/>
            <p:cNvSpPr/>
            <p:nvPr/>
          </p:nvSpPr>
          <p:spPr bwMode="auto">
            <a:xfrm>
              <a:off x="485020" y="6011335"/>
              <a:ext cx="1305075"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8" name="Rounded Rectangular Callout 17"/>
            <p:cNvSpPr/>
            <p:nvPr/>
          </p:nvSpPr>
          <p:spPr bwMode="auto">
            <a:xfrm>
              <a:off x="3505200" y="3810000"/>
              <a:ext cx="3733800" cy="685800"/>
            </a:xfrm>
            <a:prstGeom prst="wedgeRoundRectCallout">
              <a:avLst>
                <a:gd name="adj1" fmla="val -65065"/>
                <a:gd name="adj2" fmla="val -46847"/>
                <a:gd name="adj3" fmla="val 16667"/>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0" name="Isosceles Triangle 19"/>
            <p:cNvSpPr/>
            <p:nvPr/>
          </p:nvSpPr>
          <p:spPr bwMode="auto">
            <a:xfrm rot="13500000">
              <a:off x="2581457" y="3973073"/>
              <a:ext cx="228600" cy="2560320"/>
            </a:xfrm>
            <a:prstGeom prst="triangle">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1" name="Rectangle 20"/>
            <p:cNvSpPr/>
            <p:nvPr/>
          </p:nvSpPr>
          <p:spPr bwMode="auto">
            <a:xfrm>
              <a:off x="3511296" y="4261104"/>
              <a:ext cx="304800" cy="228600"/>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9" name="TextBox 18"/>
            <p:cNvSpPr txBox="1"/>
            <p:nvPr/>
          </p:nvSpPr>
          <p:spPr>
            <a:xfrm>
              <a:off x="3501570" y="3818179"/>
              <a:ext cx="3726540" cy="677621"/>
            </a:xfrm>
            <a:prstGeom prst="rect">
              <a:avLst/>
            </a:prstGeom>
            <a:noFill/>
          </p:spPr>
          <p:txBody>
            <a:bodyPr wrap="square" rtlCol="0">
              <a:spAutoFit/>
            </a:bodyPr>
            <a:lstStyle/>
            <a:p>
              <a:pPr algn="just">
                <a:lnSpc>
                  <a:spcPct val="90000"/>
                </a:lnSpc>
              </a:pPr>
              <a:r>
                <a:rPr lang="en-US" b="0" i="1" dirty="0"/>
                <a:t>Interfaces require standardized definitions called </a:t>
              </a:r>
              <a:r>
                <a:rPr lang="en-US" i="1" dirty="0"/>
                <a:t>boilerplate</a:t>
              </a:r>
              <a:r>
                <a:rPr lang="en-US" b="0" i="1" dirty="0"/>
                <a:t> to ensure that the interface file is read only once during a compilation.</a:t>
              </a:r>
            </a:p>
          </p:txBody>
        </p:sp>
      </p:grpSp>
      <p:grpSp>
        <p:nvGrpSpPr>
          <p:cNvPr id="31" name="Group 30"/>
          <p:cNvGrpSpPr/>
          <p:nvPr/>
        </p:nvGrpSpPr>
        <p:grpSpPr>
          <a:xfrm>
            <a:off x="1923145" y="5619460"/>
            <a:ext cx="5468255" cy="933740"/>
            <a:chOff x="1923145" y="5619460"/>
            <a:chExt cx="5468255" cy="933740"/>
          </a:xfrm>
        </p:grpSpPr>
        <p:sp>
          <p:nvSpPr>
            <p:cNvPr id="26" name="Rounded Rectangular Callout 25"/>
            <p:cNvSpPr/>
            <p:nvPr/>
          </p:nvSpPr>
          <p:spPr bwMode="auto">
            <a:xfrm>
              <a:off x="3730170" y="6019800"/>
              <a:ext cx="3661230" cy="533400"/>
            </a:xfrm>
            <a:prstGeom prst="wedgeRoundRectCallout">
              <a:avLst>
                <a:gd name="adj1" fmla="val -66056"/>
                <a:gd name="adj2" fmla="val -53650"/>
                <a:gd name="adj3" fmla="val 16667"/>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5" name="Oval 24"/>
            <p:cNvSpPr/>
            <p:nvPr/>
          </p:nvSpPr>
          <p:spPr bwMode="auto">
            <a:xfrm>
              <a:off x="1923145" y="5619460"/>
              <a:ext cx="1305075"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9" name="TextBox 28"/>
            <p:cNvSpPr txBox="1"/>
            <p:nvPr/>
          </p:nvSpPr>
          <p:spPr>
            <a:xfrm>
              <a:off x="3726540" y="6029563"/>
              <a:ext cx="3588660" cy="483722"/>
            </a:xfrm>
            <a:prstGeom prst="rect">
              <a:avLst/>
            </a:prstGeom>
            <a:noFill/>
          </p:spPr>
          <p:txBody>
            <a:bodyPr wrap="square" rtlCol="0">
              <a:spAutoFit/>
            </a:bodyPr>
            <a:lstStyle/>
            <a:p>
              <a:pPr algn="just">
                <a:lnSpc>
                  <a:spcPct val="90000"/>
                </a:lnSpc>
              </a:pPr>
              <a:r>
                <a:rPr lang="en-US" b="0" i="1" dirty="0"/>
                <a:t>All references to standard libraries in header files must include the </a:t>
              </a:r>
              <a:r>
                <a:rPr lang="en-US" sz="1200" dirty="0">
                  <a:latin typeface="Courier New"/>
                  <a:cs typeface="Courier New"/>
                </a:rPr>
                <a:t>std::</a:t>
              </a:r>
              <a:r>
                <a:rPr lang="en-US" sz="1200" b="0" i="1" dirty="0"/>
                <a:t> </a:t>
              </a:r>
              <a:r>
                <a:rPr lang="en-US" b="0" i="1" dirty="0"/>
                <a:t>marker.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Implementing Library Interfaces</a:t>
            </a:r>
            <a:endParaRPr lang="en-US" dirty="0">
              <a:solidFill>
                <a:schemeClr val="tx1"/>
              </a:solidFill>
            </a:endParaRPr>
          </a:p>
        </p:txBody>
      </p:sp>
      <p:sp>
        <p:nvSpPr>
          <p:cNvPr id="10" name="Rectangle 3"/>
          <p:cNvSpPr>
            <a:spLocks noChangeArrowheads="1"/>
          </p:cNvSpPr>
          <p:nvPr/>
        </p:nvSpPr>
        <p:spPr bwMode="auto">
          <a:xfrm>
            <a:off x="477765" y="1155700"/>
            <a:ext cx="8128000" cy="1130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In C++, the header file contains only the prototypes of the exported functions.  The implementations of those functions appear in the corresponding </a:t>
            </a:r>
            <a:r>
              <a:rPr lang="en-US" sz="2000" dirty="0">
                <a:latin typeface="Courier New"/>
                <a:cs typeface="Courier New"/>
              </a:rPr>
              <a:t>.</a:t>
            </a:r>
            <a:r>
              <a:rPr lang="en-US" sz="2000" dirty="0" err="1">
                <a:latin typeface="Courier New"/>
                <a:cs typeface="Courier New"/>
              </a:rPr>
              <a:t>cpp</a:t>
            </a:r>
            <a:r>
              <a:rPr lang="en-US" sz="2400" b="0" dirty="0"/>
              <a:t> file:</a:t>
            </a:r>
          </a:p>
        </p:txBody>
      </p:sp>
      <p:sp>
        <p:nvSpPr>
          <p:cNvPr id="12" name="Rectangle 11"/>
          <p:cNvSpPr/>
          <p:nvPr/>
        </p:nvSpPr>
        <p:spPr bwMode="auto">
          <a:xfrm>
            <a:off x="685800" y="2358571"/>
            <a:ext cx="7772400" cy="427082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 name="TextBox 12"/>
          <p:cNvSpPr txBox="1"/>
          <p:nvPr/>
        </p:nvSpPr>
        <p:spPr>
          <a:xfrm>
            <a:off x="720880" y="2389023"/>
            <a:ext cx="7713130" cy="4237058"/>
          </a:xfrm>
          <a:prstGeom prst="rect">
            <a:avLst/>
          </a:prstGeom>
          <a:noFill/>
        </p:spPr>
        <p:txBody>
          <a:bodyPr wrap="square" rtlCol="0">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File: </a:t>
            </a:r>
            <a:r>
              <a:rPr lang="en-US" dirty="0" err="1">
                <a:solidFill>
                  <a:srgbClr val="0000FF"/>
                </a:solidFill>
                <a:latin typeface="Courier New"/>
                <a:cs typeface="Courier New"/>
              </a:rPr>
              <a:t>error.cpp</a:t>
            </a: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This file implements the </a:t>
            </a:r>
            <a:r>
              <a:rPr lang="en-US" dirty="0" err="1">
                <a:solidFill>
                  <a:srgbClr val="0000FF"/>
                </a:solidFill>
                <a:latin typeface="Courier New"/>
                <a:cs typeface="Courier New"/>
              </a:rPr>
              <a:t>error.h</a:t>
            </a:r>
            <a:r>
              <a:rPr lang="en-US" dirty="0">
                <a:solidFill>
                  <a:srgbClr val="0000FF"/>
                </a:solidFill>
                <a:latin typeface="Courier New"/>
                <a:cs typeface="Courier New"/>
              </a:rPr>
              <a:t> interface.</a:t>
            </a:r>
          </a:p>
          <a:p>
            <a:pPr>
              <a:lnSpc>
                <a:spcPct val="90000"/>
              </a:lnSpc>
            </a:pPr>
            <a:r>
              <a:rPr lang="en-US" dirty="0">
                <a:solidFill>
                  <a:srgbClr val="0000FF"/>
                </a:solidFill>
                <a:latin typeface="Courier New"/>
                <a:cs typeface="Courier New"/>
              </a:rPr>
              <a:t> */</a:t>
            </a:r>
          </a:p>
          <a:p>
            <a:pPr>
              <a:lnSpc>
                <a:spcPct val="90000"/>
              </a:lnSpc>
            </a:pPr>
            <a:endParaRPr lang="en-US" sz="1100"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#include &lt;</a:t>
            </a:r>
            <a:r>
              <a:rPr lang="en-US" dirty="0" err="1">
                <a:solidFill>
                  <a:srgbClr val="000000"/>
                </a:solidFill>
                <a:latin typeface="Courier New"/>
                <a:cs typeface="Courier New"/>
              </a:rPr>
              <a:t>iostream</a:t>
            </a:r>
            <a:r>
              <a:rPr lang="en-US" dirty="0">
                <a:solidFill>
                  <a:srgbClr val="000000"/>
                </a:solidFill>
                <a:latin typeface="Courier New"/>
                <a:cs typeface="Courier New"/>
              </a:rPr>
              <a:t>&gt;	</a:t>
            </a:r>
            <a:r>
              <a:rPr lang="en-US" dirty="0">
                <a:solidFill>
                  <a:srgbClr val="0000FF"/>
                </a:solidFill>
                <a:latin typeface="Courier New"/>
                <a:cs typeface="Courier New"/>
              </a:rPr>
              <a:t>// </a:t>
            </a:r>
            <a:r>
              <a:rPr lang="en-US" dirty="0" err="1">
                <a:solidFill>
                  <a:srgbClr val="0000FF"/>
                </a:solidFill>
                <a:latin typeface="Courier New"/>
                <a:cs typeface="Courier New"/>
              </a:rPr>
              <a:t>cerr</a:t>
            </a:r>
            <a:r>
              <a:rPr lang="en-US" dirty="0">
                <a:solidFill>
                  <a:srgbClr val="0000FF"/>
                </a:solidFill>
                <a:latin typeface="Courier New"/>
                <a:cs typeface="Courier New"/>
              </a:rPr>
              <a:t>, </a:t>
            </a:r>
            <a:r>
              <a:rPr lang="en-US" dirty="0" err="1">
                <a:solidFill>
                  <a:srgbClr val="0000FF"/>
                </a:solidFill>
                <a:latin typeface="Courier New"/>
                <a:cs typeface="Courier New"/>
              </a:rPr>
              <a:t>endl</a:t>
            </a: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#include &lt;</a:t>
            </a:r>
            <a:r>
              <a:rPr lang="en-US" dirty="0" err="1">
                <a:solidFill>
                  <a:srgbClr val="000000"/>
                </a:solidFill>
                <a:latin typeface="Courier New"/>
                <a:cs typeface="Courier New"/>
              </a:rPr>
              <a:t>cstdlib</a:t>
            </a:r>
            <a:r>
              <a:rPr lang="en-US" dirty="0">
                <a:solidFill>
                  <a:srgbClr val="000000"/>
                </a:solidFill>
                <a:latin typeface="Courier New"/>
                <a:cs typeface="Courier New"/>
              </a:rPr>
              <a:t>&gt;	</a:t>
            </a:r>
            <a:r>
              <a:rPr lang="en-US" dirty="0">
                <a:solidFill>
                  <a:srgbClr val="0000FF"/>
                </a:solidFill>
                <a:latin typeface="Courier New"/>
                <a:cs typeface="Courier New"/>
              </a:rPr>
              <a:t>// exit, </a:t>
            </a:r>
            <a:r>
              <a:rPr lang="en-US" altLang="zh-CN" dirty="0">
                <a:solidFill>
                  <a:srgbClr val="0000FF"/>
                </a:solidFill>
                <a:latin typeface="Courier New"/>
                <a:cs typeface="Courier New"/>
              </a:rPr>
              <a:t>EXIT_FAILURE</a:t>
            </a: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#include &lt;string&gt;		</a:t>
            </a:r>
            <a:r>
              <a:rPr lang="en-US" dirty="0">
                <a:solidFill>
                  <a:srgbClr val="0000FF"/>
                </a:solidFill>
                <a:latin typeface="Courier New"/>
                <a:cs typeface="Courier New"/>
              </a:rPr>
              <a:t>// string</a:t>
            </a:r>
          </a:p>
          <a:p>
            <a:pPr>
              <a:lnSpc>
                <a:spcPct val="90000"/>
              </a:lnSpc>
            </a:pPr>
            <a:r>
              <a:rPr lang="en-US" dirty="0">
                <a:solidFill>
                  <a:srgbClr val="000000"/>
                </a:solidFill>
                <a:latin typeface="Courier New"/>
                <a:cs typeface="Courier New"/>
              </a:rPr>
              <a:t>#include "</a:t>
            </a:r>
            <a:r>
              <a:rPr lang="en-US" dirty="0" err="1">
                <a:solidFill>
                  <a:srgbClr val="000000"/>
                </a:solidFill>
                <a:latin typeface="Courier New"/>
                <a:cs typeface="Courier New"/>
              </a:rPr>
              <a:t>error.h</a:t>
            </a:r>
            <a:r>
              <a:rPr lang="en-US" dirty="0">
                <a:solidFill>
                  <a:srgbClr val="000000"/>
                </a:solidFill>
                <a:latin typeface="Courier New"/>
                <a:cs typeface="Courier New"/>
              </a:rPr>
              <a:t>"</a:t>
            </a:r>
          </a:p>
          <a:p>
            <a:pPr>
              <a:lnSpc>
                <a:spcPct val="90000"/>
              </a:lnSpc>
            </a:pPr>
            <a:r>
              <a:rPr lang="en-US" dirty="0">
                <a:solidFill>
                  <a:srgbClr val="000000"/>
                </a:solidFill>
                <a:latin typeface="Courier New"/>
                <a:cs typeface="Courier New"/>
              </a:rPr>
              <a:t>using namespace std;</a:t>
            </a:r>
          </a:p>
          <a:p>
            <a:pPr>
              <a:lnSpc>
                <a:spcPct val="90000"/>
              </a:lnSpc>
            </a:pPr>
            <a:endParaRPr lang="en-US" sz="1100"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This function writes out the error message to the </a:t>
            </a:r>
            <a:r>
              <a:rPr lang="en-US" dirty="0" err="1">
                <a:solidFill>
                  <a:srgbClr val="0000FF"/>
                </a:solidFill>
                <a:latin typeface="Courier New"/>
                <a:cs typeface="Courier New"/>
              </a:rPr>
              <a:t>cerr</a:t>
            </a:r>
            <a:r>
              <a:rPr lang="en-US" dirty="0">
                <a:solidFill>
                  <a:srgbClr val="0000FF"/>
                </a:solidFill>
                <a:latin typeface="Courier New"/>
                <a:cs typeface="Courier New"/>
              </a:rPr>
              <a:t> stream and</a:t>
            </a:r>
          </a:p>
          <a:p>
            <a:pPr>
              <a:lnSpc>
                <a:spcPct val="90000"/>
              </a:lnSpc>
            </a:pPr>
            <a:r>
              <a:rPr lang="en-US" dirty="0">
                <a:solidFill>
                  <a:srgbClr val="0000FF"/>
                </a:solidFill>
                <a:latin typeface="Courier New"/>
                <a:cs typeface="Courier New"/>
              </a:rPr>
              <a:t> * then exits the program.  The EXIT_FAILURE constant is defined in</a:t>
            </a:r>
          </a:p>
          <a:p>
            <a:pPr>
              <a:lnSpc>
                <a:spcPct val="90000"/>
              </a:lnSpc>
            </a:pPr>
            <a:r>
              <a:rPr lang="en-US" dirty="0">
                <a:solidFill>
                  <a:srgbClr val="0000FF"/>
                </a:solidFill>
                <a:latin typeface="Courier New"/>
                <a:cs typeface="Courier New"/>
              </a:rPr>
              <a:t> * &lt;</a:t>
            </a:r>
            <a:r>
              <a:rPr lang="en-US" dirty="0" err="1">
                <a:solidFill>
                  <a:srgbClr val="0000FF"/>
                </a:solidFill>
                <a:latin typeface="Courier New"/>
                <a:cs typeface="Courier New"/>
              </a:rPr>
              <a:t>cstdlib</a:t>
            </a:r>
            <a:r>
              <a:rPr lang="en-US" dirty="0">
                <a:solidFill>
                  <a:srgbClr val="0000FF"/>
                </a:solidFill>
                <a:latin typeface="Courier New"/>
                <a:cs typeface="Courier New"/>
              </a:rPr>
              <a:t>&gt; to represent a standard failure code.</a:t>
            </a:r>
          </a:p>
          <a:p>
            <a:pPr>
              <a:lnSpc>
                <a:spcPct val="90000"/>
              </a:lnSpc>
            </a:pPr>
            <a:r>
              <a:rPr lang="en-US" dirty="0">
                <a:solidFill>
                  <a:srgbClr val="0000FF"/>
                </a:solidFill>
                <a:latin typeface="Courier New"/>
                <a:cs typeface="Courier New"/>
              </a:rPr>
              <a:t> */</a:t>
            </a:r>
          </a:p>
          <a:p>
            <a:pPr>
              <a:lnSpc>
                <a:spcPct val="90000"/>
              </a:lnSpc>
            </a:pPr>
            <a:endParaRPr lang="en-US" sz="1100"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void </a:t>
            </a:r>
            <a:r>
              <a:rPr lang="en-US" dirty="0" err="1">
                <a:solidFill>
                  <a:srgbClr val="000000"/>
                </a:solidFill>
                <a:latin typeface="Courier New"/>
                <a:cs typeface="Courier New"/>
              </a:rPr>
              <a:t>error(string</a:t>
            </a:r>
            <a:r>
              <a:rPr lang="en-US" dirty="0">
                <a:solidFill>
                  <a:srgbClr val="000000"/>
                </a:solidFill>
                <a:latin typeface="Courier New"/>
                <a:cs typeface="Courier New"/>
              </a:rPr>
              <a:t> </a:t>
            </a:r>
            <a:r>
              <a:rPr lang="en-US" dirty="0" err="1">
                <a:solidFill>
                  <a:srgbClr val="000000"/>
                </a:solidFill>
                <a:latin typeface="Courier New"/>
                <a:cs typeface="Courier New"/>
              </a:rPr>
              <a:t>msg</a:t>
            </a:r>
            <a:r>
              <a:rPr lang="en-US" dirty="0">
                <a:solidFill>
                  <a:srgbClr val="000000"/>
                </a:solidFill>
                <a:latin typeface="Courier New"/>
                <a:cs typeface="Courier New"/>
              </a:rPr>
              <a:t>) {</a:t>
            </a:r>
          </a:p>
          <a:p>
            <a:pPr>
              <a:lnSpc>
                <a:spcPct val="90000"/>
              </a:lnSpc>
            </a:pPr>
            <a:r>
              <a:rPr lang="en-US" dirty="0">
                <a:solidFill>
                  <a:srgbClr val="000000"/>
                </a:solidFill>
                <a:latin typeface="Courier New"/>
                <a:cs typeface="Courier New"/>
              </a:rPr>
              <a:t>   </a:t>
            </a:r>
            <a:r>
              <a:rPr lang="en-US" dirty="0" err="1">
                <a:solidFill>
                  <a:srgbClr val="000000"/>
                </a:solidFill>
                <a:latin typeface="Courier New"/>
                <a:cs typeface="Courier New"/>
              </a:rPr>
              <a:t>cerr</a:t>
            </a:r>
            <a:r>
              <a:rPr lang="en-US" dirty="0">
                <a:solidFill>
                  <a:srgbClr val="000000"/>
                </a:solidFill>
                <a:latin typeface="Courier New"/>
                <a:cs typeface="Courier New"/>
              </a:rPr>
              <a:t> &lt;&lt; </a:t>
            </a:r>
            <a:r>
              <a:rPr lang="en-US" dirty="0" err="1">
                <a:solidFill>
                  <a:srgbClr val="000000"/>
                </a:solidFill>
                <a:latin typeface="Courier New"/>
                <a:cs typeface="Courier New"/>
              </a:rPr>
              <a:t>msg</a:t>
            </a:r>
            <a:r>
              <a:rPr lang="en-US" dirty="0">
                <a:solidFill>
                  <a:srgbClr val="000000"/>
                </a:solidFill>
                <a:latin typeface="Courier New"/>
                <a:cs typeface="Courier New"/>
              </a:rPr>
              <a:t> &lt;&lt; </a:t>
            </a:r>
            <a:r>
              <a:rPr lang="en-US" dirty="0" err="1">
                <a:solidFill>
                  <a:srgbClr val="000000"/>
                </a:solidFill>
                <a:latin typeface="Courier New"/>
                <a:cs typeface="Courier New"/>
              </a:rPr>
              <a:t>endl</a:t>
            </a:r>
            <a:r>
              <a:rPr lang="en-US" dirty="0">
                <a:solidFill>
                  <a:srgbClr val="000000"/>
                </a:solidFill>
                <a:latin typeface="Courier New"/>
                <a:cs typeface="Courier New"/>
              </a:rPr>
              <a:t>;</a:t>
            </a:r>
          </a:p>
          <a:p>
            <a:pPr>
              <a:lnSpc>
                <a:spcPct val="90000"/>
              </a:lnSpc>
            </a:pPr>
            <a:r>
              <a:rPr lang="en-US" dirty="0">
                <a:solidFill>
                  <a:srgbClr val="000000"/>
                </a:solidFill>
                <a:latin typeface="Courier New"/>
                <a:cs typeface="Courier New"/>
              </a:rPr>
              <a:t>   </a:t>
            </a:r>
            <a:r>
              <a:rPr lang="en-US" dirty="0" err="1">
                <a:solidFill>
                  <a:srgbClr val="000000"/>
                </a:solidFill>
                <a:latin typeface="Courier New"/>
                <a:cs typeface="Courier New"/>
              </a:rPr>
              <a:t>exit(EXIT_FAILURE</a:t>
            </a:r>
            <a:r>
              <a:rPr lang="en-US" dirty="0">
                <a:solidFill>
                  <a:srgbClr val="000000"/>
                </a:solidFill>
                <a:latin typeface="Courier New"/>
                <a:cs typeface="Courier New"/>
              </a:rPr>
              <a:t>);</a:t>
            </a:r>
          </a:p>
          <a:p>
            <a:pPr>
              <a:lnSpc>
                <a:spcPct val="90000"/>
              </a:lnSpc>
            </a:pPr>
            <a:r>
              <a:rPr lang="en-US" dirty="0">
                <a:solidFill>
                  <a:srgbClr val="000000"/>
                </a:solidFill>
                <a:latin typeface="Courier New"/>
                <a:cs typeface="Courier New"/>
              </a:rPr>
              <a:t>}</a:t>
            </a:r>
            <a:endParaRPr lang="en-US" dirty="0">
              <a:latin typeface="Courier New"/>
              <a:cs typeface="Courier New"/>
            </a:endParaRPr>
          </a:p>
        </p:txBody>
      </p:sp>
      <p:grpSp>
        <p:nvGrpSpPr>
          <p:cNvPr id="17" name="Group 16"/>
          <p:cNvGrpSpPr/>
          <p:nvPr/>
        </p:nvGrpSpPr>
        <p:grpSpPr>
          <a:xfrm>
            <a:off x="745070" y="4026505"/>
            <a:ext cx="6417730" cy="699100"/>
            <a:chOff x="1923145" y="5619460"/>
            <a:chExt cx="6417730" cy="699100"/>
          </a:xfrm>
        </p:grpSpPr>
        <p:sp>
          <p:nvSpPr>
            <p:cNvPr id="22" name="Rounded Rectangular Callout 21"/>
            <p:cNvSpPr/>
            <p:nvPr/>
          </p:nvSpPr>
          <p:spPr bwMode="auto">
            <a:xfrm>
              <a:off x="4679645" y="5785160"/>
              <a:ext cx="3661230" cy="533400"/>
            </a:xfrm>
            <a:prstGeom prst="wedgeRoundRectCallout">
              <a:avLst>
                <a:gd name="adj1" fmla="val -66386"/>
                <a:gd name="adj2" fmla="val -40044"/>
                <a:gd name="adj3" fmla="val 16667"/>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3" name="Oval 22"/>
            <p:cNvSpPr/>
            <p:nvPr/>
          </p:nvSpPr>
          <p:spPr bwMode="auto">
            <a:xfrm>
              <a:off x="1923145" y="5619460"/>
              <a:ext cx="2150530"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4" name="TextBox 23"/>
            <p:cNvSpPr txBox="1"/>
            <p:nvPr/>
          </p:nvSpPr>
          <p:spPr>
            <a:xfrm>
              <a:off x="4711095" y="5798553"/>
              <a:ext cx="3588660" cy="483722"/>
            </a:xfrm>
            <a:prstGeom prst="rect">
              <a:avLst/>
            </a:prstGeom>
            <a:noFill/>
          </p:spPr>
          <p:txBody>
            <a:bodyPr wrap="square" rtlCol="0">
              <a:spAutoFit/>
            </a:bodyPr>
            <a:lstStyle/>
            <a:p>
              <a:pPr algn="just">
                <a:lnSpc>
                  <a:spcPct val="90000"/>
                </a:lnSpc>
              </a:pPr>
              <a:r>
                <a:rPr lang="en-US" b="0" i="1" dirty="0"/>
                <a:t>Implementation files typically include their own interface.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Exporting types</a:t>
            </a:r>
            <a:endParaRPr lang="en-US" dirty="0">
              <a:solidFill>
                <a:schemeClr val="tx1"/>
              </a:solidFill>
            </a:endParaRPr>
          </a:p>
        </p:txBody>
      </p:sp>
      <p:sp>
        <p:nvSpPr>
          <p:cNvPr id="10" name="Rectangle 3"/>
          <p:cNvSpPr>
            <a:spLocks noChangeArrowheads="1"/>
          </p:cNvSpPr>
          <p:nvPr/>
        </p:nvSpPr>
        <p:spPr bwMode="auto">
          <a:xfrm>
            <a:off x="477765" y="1155700"/>
            <a:ext cx="8128000" cy="1358900"/>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ct val="50000"/>
              </a:spcAft>
              <a:buFontTx/>
              <a:buChar char="•"/>
            </a:pPr>
            <a:r>
              <a:rPr lang="en-US" altLang="zh-CN" sz="2400" b="0" dirty="0">
                <a:solidFill>
                  <a:srgbClr val="000000"/>
                </a:solidFill>
              </a:rPr>
              <a:t>Let’s create an interface that exports one of the </a:t>
            </a:r>
            <a:r>
              <a:rPr lang="en-US" altLang="zh-CN" sz="2400" i="1" dirty="0">
                <a:solidFill>
                  <a:srgbClr val="FF0000"/>
                </a:solidFill>
              </a:rPr>
              <a:t>enumerated types</a:t>
            </a:r>
            <a:r>
              <a:rPr lang="en-US" altLang="zh-CN" sz="2400" b="0" dirty="0">
                <a:solidFill>
                  <a:srgbClr val="000000"/>
                </a:solidFill>
              </a:rPr>
              <a:t>, such as the </a:t>
            </a:r>
            <a:r>
              <a:rPr lang="en-US" altLang="zh-CN" sz="2400" b="0" dirty="0">
                <a:solidFill>
                  <a:srgbClr val="FF0000"/>
                </a:solidFill>
              </a:rPr>
              <a:t>Direction</a:t>
            </a:r>
            <a:r>
              <a:rPr lang="en-US" altLang="zh-CN" sz="2400" b="0" dirty="0">
                <a:solidFill>
                  <a:srgbClr val="000000"/>
                </a:solidFill>
              </a:rPr>
              <a:t> type used to encode the four standard compass points:</a:t>
            </a:r>
            <a:br>
              <a:rPr lang="en-US" altLang="zh-CN" sz="2400" b="0" dirty="0">
                <a:solidFill>
                  <a:srgbClr val="000000"/>
                </a:solidFill>
              </a:rPr>
            </a:br>
            <a:r>
              <a:rPr lang="en-US" altLang="zh-CN" sz="2400" b="0" dirty="0" err="1">
                <a:solidFill>
                  <a:srgbClr val="000000"/>
                </a:solidFill>
              </a:rPr>
              <a:t>enum</a:t>
            </a:r>
            <a:r>
              <a:rPr lang="en-US" altLang="zh-CN" sz="2400" b="0" dirty="0">
                <a:solidFill>
                  <a:srgbClr val="000000"/>
                </a:solidFill>
              </a:rPr>
              <a:t> Direction { NORTH, EAST, SOUTH, WEST };</a:t>
            </a:r>
          </a:p>
        </p:txBody>
      </p:sp>
      <p:grpSp>
        <p:nvGrpSpPr>
          <p:cNvPr id="3" name="组合 2"/>
          <p:cNvGrpSpPr/>
          <p:nvPr/>
        </p:nvGrpSpPr>
        <p:grpSpPr>
          <a:xfrm>
            <a:off x="685800" y="2514601"/>
            <a:ext cx="7772400" cy="4109223"/>
            <a:chOff x="685800" y="2358572"/>
            <a:chExt cx="7772400" cy="4109223"/>
          </a:xfrm>
        </p:grpSpPr>
        <p:sp>
          <p:nvSpPr>
            <p:cNvPr id="12" name="Rectangle 11"/>
            <p:cNvSpPr/>
            <p:nvPr/>
          </p:nvSpPr>
          <p:spPr bwMode="auto">
            <a:xfrm>
              <a:off x="685800" y="2358572"/>
              <a:ext cx="7772400" cy="410922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 name="TextBox 12"/>
            <p:cNvSpPr txBox="1"/>
            <p:nvPr/>
          </p:nvSpPr>
          <p:spPr>
            <a:xfrm>
              <a:off x="720880" y="2389023"/>
              <a:ext cx="7713130" cy="3970318"/>
            </a:xfrm>
            <a:prstGeom prst="rect">
              <a:avLst/>
            </a:prstGeom>
            <a:noFill/>
          </p:spPr>
          <p:txBody>
            <a:bodyPr wrap="square" rtlCol="0">
              <a:spAutoFit/>
            </a:bodyPr>
            <a:lstStyle/>
            <a:p>
              <a:pPr lvl="0">
                <a:lnSpc>
                  <a:spcPct val="90000"/>
                </a:lnSpc>
              </a:pPr>
              <a:r>
                <a:rPr lang="en-US" dirty="0">
                  <a:solidFill>
                    <a:srgbClr val="0000FF"/>
                  </a:solidFill>
                  <a:latin typeface="Courier New" charset="0"/>
                </a:rPr>
                <a:t>/*</a:t>
              </a:r>
            </a:p>
            <a:p>
              <a:pPr lvl="0">
                <a:lnSpc>
                  <a:spcPct val="90000"/>
                </a:lnSpc>
              </a:pPr>
              <a:r>
                <a:rPr lang="en-US" dirty="0">
                  <a:solidFill>
                    <a:srgbClr val="0000FF"/>
                  </a:solidFill>
                  <a:latin typeface="Courier New" charset="0"/>
                </a:rPr>
                <a:t> * File: </a:t>
              </a:r>
              <a:r>
                <a:rPr lang="en-US" dirty="0" err="1">
                  <a:solidFill>
                    <a:srgbClr val="0000FF"/>
                  </a:solidFill>
                  <a:latin typeface="Courier New" charset="0"/>
                </a:rPr>
                <a:t>direction.h</a:t>
              </a:r>
              <a:endParaRPr lang="en-US" dirty="0">
                <a:solidFill>
                  <a:srgbClr val="0000FF"/>
                </a:solidFill>
                <a:latin typeface="Courier New" charset="0"/>
              </a:endParaRPr>
            </a:p>
            <a:p>
              <a:pPr lvl="0">
                <a:lnSpc>
                  <a:spcPct val="90000"/>
                </a:lnSpc>
              </a:pPr>
              <a:r>
                <a:rPr lang="en-US" dirty="0">
                  <a:solidFill>
                    <a:srgbClr val="0000FF"/>
                  </a:solidFill>
                  <a:latin typeface="Courier New" charset="0"/>
                </a:rPr>
                <a:t> * -----------------</a:t>
              </a:r>
            </a:p>
            <a:p>
              <a:pPr lvl="0">
                <a:lnSpc>
                  <a:spcPct val="90000"/>
                </a:lnSpc>
              </a:pPr>
              <a:r>
                <a:rPr lang="en-US" dirty="0">
                  <a:solidFill>
                    <a:srgbClr val="0000FF"/>
                  </a:solidFill>
                  <a:latin typeface="Courier New" charset="0"/>
                </a:rPr>
                <a:t> * This interface exports an enumerated type called Direction whose</a:t>
              </a:r>
            </a:p>
            <a:p>
              <a:pPr lvl="0">
                <a:lnSpc>
                  <a:spcPct val="90000"/>
                </a:lnSpc>
              </a:pPr>
              <a:r>
                <a:rPr lang="en-US" dirty="0">
                  <a:solidFill>
                    <a:srgbClr val="0000FF"/>
                  </a:solidFill>
                  <a:latin typeface="Courier New" charset="0"/>
                </a:rPr>
                <a:t> * elements are the four compass points: NORTH, EAST, SOUTH, and WEST.</a:t>
              </a:r>
            </a:p>
            <a:p>
              <a:pPr lvl="0">
                <a:lnSpc>
                  <a:spcPct val="90000"/>
                </a:lnSpc>
              </a:pPr>
              <a:r>
                <a:rPr lang="en-US" dirty="0">
                  <a:solidFill>
                    <a:srgbClr val="0000FF"/>
                  </a:solidFill>
                  <a:latin typeface="Courier New" charset="0"/>
                </a:rPr>
                <a:t> */</a:t>
              </a:r>
            </a:p>
            <a:p>
              <a:pPr lvl="0">
                <a:lnSpc>
                  <a:spcPct val="90000"/>
                </a:lnSpc>
              </a:pPr>
              <a:endParaRPr lang="en-US" dirty="0">
                <a:solidFill>
                  <a:srgbClr val="000000"/>
                </a:solidFill>
                <a:latin typeface="Courier New"/>
                <a:cs typeface="Courier New"/>
              </a:endParaRPr>
            </a:p>
            <a:p>
              <a:pPr lvl="0">
                <a:lnSpc>
                  <a:spcPct val="90000"/>
                </a:lnSpc>
              </a:pPr>
              <a:r>
                <a:rPr lang="en-US" dirty="0">
                  <a:solidFill>
                    <a:srgbClr val="000000"/>
                  </a:solidFill>
                  <a:latin typeface="Courier New"/>
                  <a:cs typeface="Courier New"/>
                </a:rPr>
                <a:t>#</a:t>
              </a:r>
              <a:r>
                <a:rPr lang="en-US" dirty="0" err="1">
                  <a:solidFill>
                    <a:srgbClr val="000000"/>
                  </a:solidFill>
                  <a:latin typeface="Courier New"/>
                  <a:cs typeface="Courier New"/>
                </a:rPr>
                <a:t>ifndef</a:t>
              </a:r>
              <a:r>
                <a:rPr lang="en-US" dirty="0">
                  <a:solidFill>
                    <a:srgbClr val="000000"/>
                  </a:solidFill>
                  <a:latin typeface="Courier New"/>
                  <a:cs typeface="Courier New"/>
                </a:rPr>
                <a:t> _</a:t>
              </a:r>
              <a:r>
                <a:rPr lang="en-US" dirty="0" err="1">
                  <a:solidFill>
                    <a:srgbClr val="000000"/>
                  </a:solidFill>
                  <a:latin typeface="Courier New"/>
                  <a:cs typeface="Courier New"/>
                </a:rPr>
                <a:t>direction_h</a:t>
              </a:r>
              <a:endParaRPr lang="en-US" dirty="0">
                <a:solidFill>
                  <a:srgbClr val="000000"/>
                </a:solidFill>
                <a:latin typeface="Courier New"/>
                <a:cs typeface="Courier New"/>
              </a:endParaRPr>
            </a:p>
            <a:p>
              <a:pPr lvl="0">
                <a:lnSpc>
                  <a:spcPct val="90000"/>
                </a:lnSpc>
              </a:pPr>
              <a:r>
                <a:rPr lang="en-US" dirty="0">
                  <a:solidFill>
                    <a:srgbClr val="000000"/>
                  </a:solidFill>
                  <a:latin typeface="Courier New"/>
                  <a:cs typeface="Courier New"/>
                </a:rPr>
                <a:t>#define _</a:t>
              </a:r>
              <a:r>
                <a:rPr lang="en-US" dirty="0" err="1">
                  <a:solidFill>
                    <a:srgbClr val="000000"/>
                  </a:solidFill>
                  <a:latin typeface="Courier New"/>
                  <a:cs typeface="Courier New"/>
                </a:rPr>
                <a:t>direction_h</a:t>
              </a:r>
              <a:endParaRPr lang="en-US" dirty="0">
                <a:solidFill>
                  <a:srgbClr val="000000"/>
                </a:solidFill>
                <a:latin typeface="Courier New"/>
                <a:cs typeface="Courier New"/>
              </a:endParaRPr>
            </a:p>
            <a:p>
              <a:pPr lvl="0">
                <a:lnSpc>
                  <a:spcPct val="90000"/>
                </a:lnSpc>
              </a:pPr>
              <a:endParaRPr lang="en-US" dirty="0">
                <a:solidFill>
                  <a:srgbClr val="000000"/>
                </a:solidFill>
                <a:latin typeface="Courier New"/>
                <a:cs typeface="Courier New"/>
              </a:endParaRPr>
            </a:p>
            <a:p>
              <a:pPr lvl="0">
                <a:lnSpc>
                  <a:spcPct val="90000"/>
                </a:lnSpc>
              </a:pPr>
              <a:r>
                <a:rPr lang="en-US" dirty="0">
                  <a:solidFill>
                    <a:srgbClr val="000000"/>
                  </a:solidFill>
                  <a:latin typeface="Courier New"/>
                  <a:cs typeface="Courier New"/>
                </a:rPr>
                <a:t>#include &lt;string&gt;</a:t>
              </a:r>
            </a:p>
            <a:p>
              <a:pPr lvl="0">
                <a:lnSpc>
                  <a:spcPct val="90000"/>
                </a:lnSpc>
              </a:pPr>
              <a:endParaRPr lang="en-US" dirty="0">
                <a:solidFill>
                  <a:srgbClr val="000000"/>
                </a:solidFill>
                <a:latin typeface="Courier New"/>
                <a:cs typeface="Courier New"/>
              </a:endParaRPr>
            </a:p>
            <a:p>
              <a:pPr lvl="0">
                <a:lnSpc>
                  <a:spcPct val="90000"/>
                </a:lnSpc>
              </a:pPr>
              <a:r>
                <a:rPr lang="en-US" dirty="0">
                  <a:solidFill>
                    <a:srgbClr val="0000FF"/>
                  </a:solidFill>
                  <a:latin typeface="Courier New" charset="0"/>
                </a:rPr>
                <a:t>/*</a:t>
              </a:r>
            </a:p>
            <a:p>
              <a:pPr lvl="0">
                <a:lnSpc>
                  <a:spcPct val="90000"/>
                </a:lnSpc>
              </a:pPr>
              <a:r>
                <a:rPr lang="en-US" dirty="0">
                  <a:solidFill>
                    <a:srgbClr val="0000FF"/>
                  </a:solidFill>
                  <a:latin typeface="Courier New" charset="0"/>
                </a:rPr>
                <a:t> * Type: Direction</a:t>
              </a:r>
            </a:p>
            <a:p>
              <a:pPr lvl="0">
                <a:lnSpc>
                  <a:spcPct val="90000"/>
                </a:lnSpc>
              </a:pPr>
              <a:r>
                <a:rPr lang="en-US" dirty="0">
                  <a:solidFill>
                    <a:srgbClr val="0000FF"/>
                  </a:solidFill>
                  <a:latin typeface="Courier New" charset="0"/>
                </a:rPr>
                <a:t> * ---------------</a:t>
              </a:r>
            </a:p>
            <a:p>
              <a:pPr lvl="0">
                <a:lnSpc>
                  <a:spcPct val="90000"/>
                </a:lnSpc>
              </a:pPr>
              <a:r>
                <a:rPr lang="en-US" dirty="0">
                  <a:solidFill>
                    <a:srgbClr val="0000FF"/>
                  </a:solidFill>
                  <a:latin typeface="Courier New" charset="0"/>
                </a:rPr>
                <a:t> * This enumerated type is used to represent the four compass directions.</a:t>
              </a:r>
            </a:p>
            <a:p>
              <a:pPr lvl="0">
                <a:lnSpc>
                  <a:spcPct val="90000"/>
                </a:lnSpc>
              </a:pPr>
              <a:r>
                <a:rPr lang="en-US" dirty="0">
                  <a:solidFill>
                    <a:srgbClr val="0000FF"/>
                  </a:solidFill>
                  <a:latin typeface="Courier New" charset="0"/>
                </a:rPr>
                <a:t> */</a:t>
              </a:r>
            </a:p>
            <a:p>
              <a:pPr lvl="0">
                <a:lnSpc>
                  <a:spcPct val="90000"/>
                </a:lnSpc>
              </a:pPr>
              <a:endParaRPr lang="en-US" dirty="0">
                <a:solidFill>
                  <a:srgbClr val="000000"/>
                </a:solidFill>
                <a:latin typeface="Courier New"/>
                <a:cs typeface="Courier New"/>
              </a:endParaRPr>
            </a:p>
            <a:p>
              <a:pPr lvl="0">
                <a:lnSpc>
                  <a:spcPct val="90000"/>
                </a:lnSpc>
              </a:pPr>
              <a:r>
                <a:rPr lang="en-US" dirty="0" err="1">
                  <a:solidFill>
                    <a:srgbClr val="000000"/>
                  </a:solidFill>
                  <a:latin typeface="Courier New"/>
                  <a:cs typeface="Courier New"/>
                </a:rPr>
                <a:t>enum</a:t>
              </a:r>
              <a:r>
                <a:rPr lang="en-US" dirty="0">
                  <a:solidFill>
                    <a:srgbClr val="000000"/>
                  </a:solidFill>
                  <a:latin typeface="Courier New"/>
                  <a:cs typeface="Courier New"/>
                </a:rPr>
                <a:t> Direction { NORTH, EAST, SOUTH, WEST };</a:t>
              </a:r>
            </a:p>
          </p:txBody>
        </p:sp>
      </p:grpSp>
    </p:spTree>
    <p:extLst>
      <p:ext uri="{BB962C8B-B14F-4D97-AF65-F5344CB8AC3E}">
        <p14:creationId xmlns:p14="http://schemas.microsoft.com/office/powerpoint/2010/main" val="3958517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5800" y="457200"/>
            <a:ext cx="7772400" cy="5954746"/>
            <a:chOff x="685800" y="2358572"/>
            <a:chExt cx="7772400" cy="4527490"/>
          </a:xfrm>
        </p:grpSpPr>
        <p:sp>
          <p:nvSpPr>
            <p:cNvPr id="12" name="Rectangle 11"/>
            <p:cNvSpPr/>
            <p:nvPr/>
          </p:nvSpPr>
          <p:spPr bwMode="auto">
            <a:xfrm>
              <a:off x="685800" y="2358572"/>
              <a:ext cx="7772400" cy="452749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 name="TextBox 12"/>
            <p:cNvSpPr txBox="1"/>
            <p:nvPr/>
          </p:nvSpPr>
          <p:spPr>
            <a:xfrm>
              <a:off x="720880" y="2389023"/>
              <a:ext cx="7713130" cy="4497039"/>
            </a:xfrm>
            <a:prstGeom prst="rect">
              <a:avLst/>
            </a:prstGeom>
            <a:noFill/>
          </p:spPr>
          <p:txBody>
            <a:bodyPr wrap="square" rtlCol="0">
              <a:spAutoFit/>
            </a:bodyPr>
            <a:lstStyle/>
            <a:p>
              <a:pPr lvl="0">
                <a:lnSpc>
                  <a:spcPct val="90000"/>
                </a:lnSpc>
              </a:pPr>
              <a:r>
                <a:rPr lang="en-US" dirty="0">
                  <a:solidFill>
                    <a:srgbClr val="0000FF"/>
                  </a:solidFill>
                  <a:latin typeface="Courier New" charset="0"/>
                </a:rPr>
                <a:t>/*</a:t>
              </a:r>
            </a:p>
            <a:p>
              <a:pPr lvl="0">
                <a:lnSpc>
                  <a:spcPct val="90000"/>
                </a:lnSpc>
              </a:pPr>
              <a:r>
                <a:rPr lang="en-US" dirty="0">
                  <a:solidFill>
                    <a:srgbClr val="0000FF"/>
                  </a:solidFill>
                  <a:latin typeface="Courier New" charset="0"/>
                </a:rPr>
                <a:t> * Function: </a:t>
              </a:r>
              <a:r>
                <a:rPr lang="en-US" dirty="0" err="1">
                  <a:solidFill>
                    <a:srgbClr val="0000FF"/>
                  </a:solidFill>
                  <a:latin typeface="Courier New" charset="0"/>
                </a:rPr>
                <a:t>leftFrom</a:t>
              </a:r>
              <a:endParaRPr lang="en-US" dirty="0">
                <a:solidFill>
                  <a:srgbClr val="0000FF"/>
                </a:solidFill>
                <a:latin typeface="Courier New" charset="0"/>
              </a:endParaRPr>
            </a:p>
            <a:p>
              <a:pPr lvl="0">
                <a:lnSpc>
                  <a:spcPct val="90000"/>
                </a:lnSpc>
              </a:pPr>
              <a:r>
                <a:rPr lang="en-US" dirty="0">
                  <a:solidFill>
                    <a:srgbClr val="0000FF"/>
                  </a:solidFill>
                  <a:latin typeface="Courier New" charset="0"/>
                </a:rPr>
                <a:t> * Usage: Direction </a:t>
              </a:r>
              <a:r>
                <a:rPr lang="en-US" dirty="0" err="1">
                  <a:solidFill>
                    <a:srgbClr val="0000FF"/>
                  </a:solidFill>
                  <a:latin typeface="Courier New" charset="0"/>
                </a:rPr>
                <a:t>newdir</a:t>
              </a:r>
              <a:r>
                <a:rPr lang="en-US" dirty="0">
                  <a:solidFill>
                    <a:srgbClr val="0000FF"/>
                  </a:solidFill>
                  <a:latin typeface="Courier New" charset="0"/>
                </a:rPr>
                <a:t> = </a:t>
              </a:r>
              <a:r>
                <a:rPr lang="en-US" dirty="0" err="1">
                  <a:solidFill>
                    <a:srgbClr val="0000FF"/>
                  </a:solidFill>
                  <a:latin typeface="Courier New" charset="0"/>
                </a:rPr>
                <a:t>leftFrom</a:t>
              </a:r>
              <a:r>
                <a:rPr lang="en-US" dirty="0">
                  <a:solidFill>
                    <a:srgbClr val="0000FF"/>
                  </a:solidFill>
                  <a:latin typeface="Courier New" charset="0"/>
                </a:rPr>
                <a:t>(</a:t>
              </a:r>
              <a:r>
                <a:rPr lang="en-US" dirty="0" err="1">
                  <a:solidFill>
                    <a:srgbClr val="0000FF"/>
                  </a:solidFill>
                  <a:latin typeface="Courier New" charset="0"/>
                </a:rPr>
                <a:t>dir</a:t>
              </a:r>
              <a:r>
                <a:rPr lang="en-US" dirty="0">
                  <a:solidFill>
                    <a:srgbClr val="0000FF"/>
                  </a:solidFill>
                  <a:latin typeface="Courier New" charset="0"/>
                </a:rPr>
                <a:t>);</a:t>
              </a:r>
            </a:p>
            <a:p>
              <a:pPr lvl="0">
                <a:lnSpc>
                  <a:spcPct val="90000"/>
                </a:lnSpc>
              </a:pPr>
              <a:r>
                <a:rPr lang="en-US" dirty="0">
                  <a:solidFill>
                    <a:srgbClr val="0000FF"/>
                  </a:solidFill>
                  <a:latin typeface="Courier New" charset="0"/>
                </a:rPr>
                <a:t> * ----------------------------------------</a:t>
              </a:r>
            </a:p>
            <a:p>
              <a:pPr lvl="0">
                <a:lnSpc>
                  <a:spcPct val="90000"/>
                </a:lnSpc>
              </a:pPr>
              <a:r>
                <a:rPr lang="en-US" dirty="0">
                  <a:solidFill>
                    <a:srgbClr val="0000FF"/>
                  </a:solidFill>
                  <a:latin typeface="Courier New" charset="0"/>
                </a:rPr>
                <a:t> * Returns the direction that is to the left of the argument.</a:t>
              </a:r>
            </a:p>
            <a:p>
              <a:pPr lvl="0">
                <a:lnSpc>
                  <a:spcPct val="90000"/>
                </a:lnSpc>
              </a:pPr>
              <a:r>
                <a:rPr lang="en-US" dirty="0">
                  <a:solidFill>
                    <a:srgbClr val="0000FF"/>
                  </a:solidFill>
                  <a:latin typeface="Courier New" charset="0"/>
                </a:rPr>
                <a:t> * For example, </a:t>
              </a:r>
              <a:r>
                <a:rPr lang="en-US" dirty="0" err="1">
                  <a:solidFill>
                    <a:srgbClr val="0000FF"/>
                  </a:solidFill>
                  <a:latin typeface="Courier New" charset="0"/>
                </a:rPr>
                <a:t>leftFrom</a:t>
              </a:r>
              <a:r>
                <a:rPr lang="en-US" dirty="0">
                  <a:solidFill>
                    <a:srgbClr val="0000FF"/>
                  </a:solidFill>
                  <a:latin typeface="Courier New" charset="0"/>
                </a:rPr>
                <a:t>(NORTH) returns WEST.</a:t>
              </a:r>
            </a:p>
            <a:p>
              <a:pPr lvl="0">
                <a:lnSpc>
                  <a:spcPct val="90000"/>
                </a:lnSpc>
              </a:pPr>
              <a:r>
                <a:rPr lang="en-US" dirty="0">
                  <a:solidFill>
                    <a:srgbClr val="0000FF"/>
                  </a:solidFill>
                  <a:latin typeface="Courier New" charset="0"/>
                </a:rPr>
                <a:t> */</a:t>
              </a:r>
            </a:p>
            <a:p>
              <a:pPr lvl="0">
                <a:lnSpc>
                  <a:spcPct val="90000"/>
                </a:lnSpc>
              </a:pPr>
              <a:endParaRPr lang="en-US" dirty="0">
                <a:solidFill>
                  <a:srgbClr val="000000"/>
                </a:solidFill>
                <a:latin typeface="Courier New"/>
                <a:cs typeface="Courier New"/>
              </a:endParaRPr>
            </a:p>
            <a:p>
              <a:pPr lvl="0">
                <a:lnSpc>
                  <a:spcPct val="90000"/>
                </a:lnSpc>
              </a:pPr>
              <a:r>
                <a:rPr lang="en-US" dirty="0">
                  <a:solidFill>
                    <a:srgbClr val="000000"/>
                  </a:solidFill>
                  <a:latin typeface="Courier New"/>
                  <a:cs typeface="Courier New"/>
                </a:rPr>
                <a:t>Direction </a:t>
              </a:r>
              <a:r>
                <a:rPr lang="en-US" dirty="0" err="1">
                  <a:solidFill>
                    <a:srgbClr val="000000"/>
                  </a:solidFill>
                  <a:latin typeface="Courier New"/>
                  <a:cs typeface="Courier New"/>
                </a:rPr>
                <a:t>leftFrom</a:t>
              </a:r>
              <a:r>
                <a:rPr lang="en-US" dirty="0">
                  <a:solidFill>
                    <a:srgbClr val="000000"/>
                  </a:solidFill>
                  <a:latin typeface="Courier New"/>
                  <a:cs typeface="Courier New"/>
                </a:rPr>
                <a:t>(Direction </a:t>
              </a:r>
              <a:r>
                <a:rPr lang="en-US" dirty="0" err="1">
                  <a:solidFill>
                    <a:srgbClr val="000000"/>
                  </a:solidFill>
                  <a:latin typeface="Courier New"/>
                  <a:cs typeface="Courier New"/>
                </a:rPr>
                <a:t>dir</a:t>
              </a:r>
              <a:r>
                <a:rPr lang="en-US" dirty="0">
                  <a:solidFill>
                    <a:srgbClr val="000000"/>
                  </a:solidFill>
                  <a:latin typeface="Courier New"/>
                  <a:cs typeface="Courier New"/>
                </a:rPr>
                <a:t>);</a:t>
              </a:r>
            </a:p>
            <a:p>
              <a:pPr lvl="0">
                <a:lnSpc>
                  <a:spcPct val="90000"/>
                </a:lnSpc>
              </a:pPr>
              <a:endParaRPr lang="en-US" dirty="0">
                <a:solidFill>
                  <a:srgbClr val="000000"/>
                </a:solidFill>
                <a:latin typeface="Courier New"/>
                <a:cs typeface="Courier New"/>
              </a:endParaRPr>
            </a:p>
            <a:p>
              <a:pPr lvl="0">
                <a:lnSpc>
                  <a:spcPct val="90000"/>
                </a:lnSpc>
              </a:pPr>
              <a:r>
                <a:rPr lang="en-US" dirty="0">
                  <a:solidFill>
                    <a:srgbClr val="0000FF"/>
                  </a:solidFill>
                  <a:latin typeface="Courier New" charset="0"/>
                </a:rPr>
                <a:t>/*</a:t>
              </a:r>
            </a:p>
            <a:p>
              <a:pPr lvl="0">
                <a:lnSpc>
                  <a:spcPct val="90000"/>
                </a:lnSpc>
              </a:pPr>
              <a:r>
                <a:rPr lang="en-US" dirty="0">
                  <a:solidFill>
                    <a:srgbClr val="0000FF"/>
                  </a:solidFill>
                  <a:latin typeface="Courier New" charset="0"/>
                </a:rPr>
                <a:t> * Function: </a:t>
              </a:r>
              <a:r>
                <a:rPr lang="en-US" dirty="0" err="1">
                  <a:solidFill>
                    <a:srgbClr val="0000FF"/>
                  </a:solidFill>
                  <a:latin typeface="Courier New" charset="0"/>
                </a:rPr>
                <a:t>rightFrom</a:t>
              </a:r>
              <a:endParaRPr lang="en-US" dirty="0">
                <a:solidFill>
                  <a:srgbClr val="0000FF"/>
                </a:solidFill>
                <a:latin typeface="Courier New" charset="0"/>
              </a:endParaRPr>
            </a:p>
            <a:p>
              <a:pPr lvl="0">
                <a:lnSpc>
                  <a:spcPct val="90000"/>
                </a:lnSpc>
              </a:pPr>
              <a:r>
                <a:rPr lang="en-US" dirty="0">
                  <a:solidFill>
                    <a:srgbClr val="0000FF"/>
                  </a:solidFill>
                  <a:latin typeface="Courier New" charset="0"/>
                </a:rPr>
                <a:t> * Usage: Direction </a:t>
              </a:r>
              <a:r>
                <a:rPr lang="en-US" dirty="0" err="1">
                  <a:solidFill>
                    <a:srgbClr val="0000FF"/>
                  </a:solidFill>
                  <a:latin typeface="Courier New" charset="0"/>
                </a:rPr>
                <a:t>newdir</a:t>
              </a:r>
              <a:r>
                <a:rPr lang="en-US" dirty="0">
                  <a:solidFill>
                    <a:srgbClr val="0000FF"/>
                  </a:solidFill>
                  <a:latin typeface="Courier New" charset="0"/>
                </a:rPr>
                <a:t> = </a:t>
              </a:r>
              <a:r>
                <a:rPr lang="en-US" dirty="0" err="1">
                  <a:solidFill>
                    <a:srgbClr val="0000FF"/>
                  </a:solidFill>
                  <a:latin typeface="Courier New" charset="0"/>
                </a:rPr>
                <a:t>rightFrom</a:t>
              </a:r>
              <a:r>
                <a:rPr lang="en-US" dirty="0">
                  <a:solidFill>
                    <a:srgbClr val="0000FF"/>
                  </a:solidFill>
                  <a:latin typeface="Courier New" charset="0"/>
                </a:rPr>
                <a:t>(</a:t>
              </a:r>
              <a:r>
                <a:rPr lang="en-US" dirty="0" err="1">
                  <a:solidFill>
                    <a:srgbClr val="0000FF"/>
                  </a:solidFill>
                  <a:latin typeface="Courier New" charset="0"/>
                </a:rPr>
                <a:t>dir</a:t>
              </a:r>
              <a:r>
                <a:rPr lang="en-US" dirty="0">
                  <a:solidFill>
                    <a:srgbClr val="0000FF"/>
                  </a:solidFill>
                  <a:latin typeface="Courier New" charset="0"/>
                </a:rPr>
                <a:t>);</a:t>
              </a:r>
            </a:p>
            <a:p>
              <a:pPr lvl="0">
                <a:lnSpc>
                  <a:spcPct val="90000"/>
                </a:lnSpc>
              </a:pPr>
              <a:r>
                <a:rPr lang="en-US" dirty="0">
                  <a:solidFill>
                    <a:srgbClr val="0000FF"/>
                  </a:solidFill>
                  <a:latin typeface="Courier New" charset="0"/>
                </a:rPr>
                <a:t> * -----------------------------------------</a:t>
              </a:r>
            </a:p>
            <a:p>
              <a:pPr lvl="0">
                <a:lnSpc>
                  <a:spcPct val="90000"/>
                </a:lnSpc>
              </a:pPr>
              <a:r>
                <a:rPr lang="en-US" dirty="0">
                  <a:solidFill>
                    <a:srgbClr val="0000FF"/>
                  </a:solidFill>
                  <a:latin typeface="Courier New" charset="0"/>
                </a:rPr>
                <a:t> * Returns the direction that is to the right of the argument.</a:t>
              </a:r>
            </a:p>
            <a:p>
              <a:pPr lvl="0">
                <a:lnSpc>
                  <a:spcPct val="90000"/>
                </a:lnSpc>
              </a:pPr>
              <a:r>
                <a:rPr lang="en-US" dirty="0">
                  <a:solidFill>
                    <a:srgbClr val="0000FF"/>
                  </a:solidFill>
                  <a:latin typeface="Courier New" charset="0"/>
                </a:rPr>
                <a:t> * For example, </a:t>
              </a:r>
              <a:r>
                <a:rPr lang="en-US" dirty="0" err="1">
                  <a:solidFill>
                    <a:srgbClr val="0000FF"/>
                  </a:solidFill>
                  <a:latin typeface="Courier New" charset="0"/>
                </a:rPr>
                <a:t>rightFrom</a:t>
              </a:r>
              <a:r>
                <a:rPr lang="en-US" dirty="0">
                  <a:solidFill>
                    <a:srgbClr val="0000FF"/>
                  </a:solidFill>
                  <a:latin typeface="Courier New" charset="0"/>
                </a:rPr>
                <a:t>(NORTH) returns EAST.</a:t>
              </a:r>
            </a:p>
            <a:p>
              <a:pPr lvl="0">
                <a:lnSpc>
                  <a:spcPct val="90000"/>
                </a:lnSpc>
              </a:pPr>
              <a:r>
                <a:rPr lang="en-US" dirty="0">
                  <a:solidFill>
                    <a:srgbClr val="0000FF"/>
                  </a:solidFill>
                  <a:latin typeface="Courier New" charset="0"/>
                </a:rPr>
                <a:t> */</a:t>
              </a:r>
            </a:p>
            <a:p>
              <a:pPr lvl="0">
                <a:lnSpc>
                  <a:spcPct val="90000"/>
                </a:lnSpc>
              </a:pPr>
              <a:endParaRPr lang="en-US" dirty="0">
                <a:solidFill>
                  <a:srgbClr val="000000"/>
                </a:solidFill>
                <a:latin typeface="Courier New"/>
                <a:cs typeface="Courier New"/>
              </a:endParaRPr>
            </a:p>
            <a:p>
              <a:pPr lvl="0">
                <a:lnSpc>
                  <a:spcPct val="90000"/>
                </a:lnSpc>
              </a:pPr>
              <a:r>
                <a:rPr lang="en-US" dirty="0">
                  <a:solidFill>
                    <a:srgbClr val="000000"/>
                  </a:solidFill>
                  <a:latin typeface="Courier New"/>
                  <a:cs typeface="Courier New"/>
                </a:rPr>
                <a:t>Direction </a:t>
              </a:r>
              <a:r>
                <a:rPr lang="en-US" dirty="0" err="1">
                  <a:solidFill>
                    <a:srgbClr val="000000"/>
                  </a:solidFill>
                  <a:latin typeface="Courier New"/>
                  <a:cs typeface="Courier New"/>
                </a:rPr>
                <a:t>rightFrom</a:t>
              </a:r>
              <a:r>
                <a:rPr lang="en-US" dirty="0">
                  <a:solidFill>
                    <a:srgbClr val="000000"/>
                  </a:solidFill>
                  <a:latin typeface="Courier New"/>
                  <a:cs typeface="Courier New"/>
                </a:rPr>
                <a:t>(Direction </a:t>
              </a:r>
              <a:r>
                <a:rPr lang="en-US" dirty="0" err="1">
                  <a:solidFill>
                    <a:srgbClr val="000000"/>
                  </a:solidFill>
                  <a:latin typeface="Courier New"/>
                  <a:cs typeface="Courier New"/>
                </a:rPr>
                <a:t>dir</a:t>
              </a:r>
              <a:r>
                <a:rPr lang="en-US" dirty="0">
                  <a:solidFill>
                    <a:srgbClr val="000000"/>
                  </a:solidFill>
                  <a:latin typeface="Courier New"/>
                  <a:cs typeface="Courier New"/>
                </a:rPr>
                <a:t>);</a:t>
              </a:r>
            </a:p>
            <a:p>
              <a:pPr lvl="0">
                <a:lnSpc>
                  <a:spcPct val="90000"/>
                </a:lnSpc>
              </a:pPr>
              <a:endParaRPr lang="en-US" dirty="0">
                <a:solidFill>
                  <a:srgbClr val="000000"/>
                </a:solidFill>
                <a:latin typeface="Courier New"/>
                <a:cs typeface="Courier New"/>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Function: </a:t>
              </a:r>
              <a:r>
                <a:rPr lang="en-US" dirty="0" err="1">
                  <a:solidFill>
                    <a:srgbClr val="0000FF"/>
                  </a:solidFill>
                  <a:latin typeface="Courier New" charset="0"/>
                </a:rPr>
                <a:t>directionToString</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string </a:t>
              </a:r>
              <a:r>
                <a:rPr lang="en-US" dirty="0" err="1">
                  <a:solidFill>
                    <a:srgbClr val="0000FF"/>
                  </a:solidFill>
                  <a:latin typeface="Courier New" charset="0"/>
                </a:rPr>
                <a:t>str</a:t>
              </a:r>
              <a:r>
                <a:rPr lang="en-US" dirty="0">
                  <a:solidFill>
                    <a:srgbClr val="0000FF"/>
                  </a:solidFill>
                  <a:latin typeface="Courier New" charset="0"/>
                </a:rPr>
                <a:t> = </a:t>
              </a:r>
              <a:r>
                <a:rPr lang="en-US" dirty="0" err="1">
                  <a:solidFill>
                    <a:srgbClr val="0000FF"/>
                  </a:solidFill>
                  <a:latin typeface="Courier New" charset="0"/>
                </a:rPr>
                <a:t>directionToString</a:t>
              </a:r>
              <a:r>
                <a:rPr lang="en-US" dirty="0">
                  <a:solidFill>
                    <a:srgbClr val="0000FF"/>
                  </a:solidFill>
                  <a:latin typeface="Courier New" charset="0"/>
                </a:rPr>
                <a:t>(</a:t>
              </a:r>
              <a:r>
                <a:rPr lang="en-US" dirty="0" err="1">
                  <a:solidFill>
                    <a:srgbClr val="0000FF"/>
                  </a:solidFill>
                  <a:latin typeface="Courier New" charset="0"/>
                </a:rPr>
                <a:t>dir</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name of the direction as a string.</a:t>
              </a:r>
            </a:p>
            <a:p>
              <a:pPr>
                <a:lnSpc>
                  <a:spcPct val="90000"/>
                </a:lnSpc>
              </a:pPr>
              <a:r>
                <a:rPr lang="en-US" dirty="0">
                  <a:solidFill>
                    <a:srgbClr val="0000FF"/>
                  </a:solidFill>
                  <a:latin typeface="Courier New" charset="0"/>
                </a:rPr>
                <a:t> */</a:t>
              </a:r>
            </a:p>
            <a:p>
              <a:pPr lvl="0">
                <a:lnSpc>
                  <a:spcPct val="90000"/>
                </a:lnSpc>
              </a:pPr>
              <a:endParaRPr lang="en-US" dirty="0">
                <a:solidFill>
                  <a:srgbClr val="000000"/>
                </a:solidFill>
                <a:latin typeface="Courier New"/>
                <a:cs typeface="Courier New"/>
              </a:endParaRPr>
            </a:p>
            <a:p>
              <a:pPr lvl="0">
                <a:lnSpc>
                  <a:spcPct val="90000"/>
                </a:lnSpc>
              </a:pPr>
              <a:r>
                <a:rPr lang="en-US" dirty="0" err="1">
                  <a:solidFill>
                    <a:srgbClr val="000000"/>
                  </a:solidFill>
                  <a:latin typeface="Courier New"/>
                  <a:cs typeface="Courier New"/>
                </a:rPr>
                <a:t>std</a:t>
              </a:r>
              <a:r>
                <a:rPr lang="en-US" dirty="0">
                  <a:solidFill>
                    <a:srgbClr val="000000"/>
                  </a:solidFill>
                  <a:latin typeface="Courier New"/>
                  <a:cs typeface="Courier New"/>
                </a:rPr>
                <a:t>::string </a:t>
              </a:r>
              <a:r>
                <a:rPr lang="en-US" dirty="0" err="1">
                  <a:solidFill>
                    <a:srgbClr val="000000"/>
                  </a:solidFill>
                  <a:latin typeface="Courier New"/>
                  <a:cs typeface="Courier New"/>
                </a:rPr>
                <a:t>directionToString</a:t>
              </a:r>
              <a:r>
                <a:rPr lang="en-US" dirty="0">
                  <a:solidFill>
                    <a:srgbClr val="000000"/>
                  </a:solidFill>
                  <a:latin typeface="Courier New"/>
                  <a:cs typeface="Courier New"/>
                </a:rPr>
                <a:t>(Direction </a:t>
              </a:r>
              <a:r>
                <a:rPr lang="en-US" dirty="0" err="1">
                  <a:solidFill>
                    <a:srgbClr val="000000"/>
                  </a:solidFill>
                  <a:latin typeface="Courier New"/>
                  <a:cs typeface="Courier New"/>
                </a:rPr>
                <a:t>dir</a:t>
              </a:r>
              <a:r>
                <a:rPr lang="en-US" dirty="0">
                  <a:solidFill>
                    <a:srgbClr val="000000"/>
                  </a:solidFill>
                  <a:latin typeface="Courier New"/>
                  <a:cs typeface="Courier New"/>
                </a:rPr>
                <a:t>);</a:t>
              </a:r>
            </a:p>
            <a:p>
              <a:pPr lvl="0">
                <a:lnSpc>
                  <a:spcPct val="90000"/>
                </a:lnSpc>
              </a:pPr>
              <a:endParaRPr lang="en-US" dirty="0">
                <a:solidFill>
                  <a:srgbClr val="000000"/>
                </a:solidFill>
                <a:latin typeface="Courier New"/>
                <a:cs typeface="Courier New"/>
              </a:endParaRPr>
            </a:p>
            <a:p>
              <a:pPr lvl="0">
                <a:lnSpc>
                  <a:spcPct val="90000"/>
                </a:lnSpc>
              </a:pPr>
              <a:r>
                <a:rPr lang="en-US" dirty="0">
                  <a:solidFill>
                    <a:srgbClr val="000000"/>
                  </a:solidFill>
                  <a:latin typeface="Courier New"/>
                  <a:cs typeface="Courier New"/>
                </a:rPr>
                <a:t>#endif</a:t>
              </a:r>
            </a:p>
          </p:txBody>
        </p:sp>
      </p:grpSp>
    </p:spTree>
    <p:extLst>
      <p:ext uri="{BB962C8B-B14F-4D97-AF65-F5344CB8AC3E}">
        <p14:creationId xmlns:p14="http://schemas.microsoft.com/office/powerpoint/2010/main" val="823973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76200"/>
            <a:ext cx="9144000" cy="1143000"/>
          </a:xfrm>
        </p:spPr>
        <p:txBody>
          <a:bodyPr/>
          <a:lstStyle/>
          <a:p>
            <a:r>
              <a:rPr lang="en-US" altLang="zh-CN" sz="4000" dirty="0">
                <a:solidFill>
                  <a:srgbClr val="FF0000"/>
                </a:solidFill>
              </a:rPr>
              <a:t>Enumerated types</a:t>
            </a:r>
            <a:endParaRPr lang="zh-CN" altLang="en-US" sz="4000" dirty="0">
              <a:solidFill>
                <a:srgbClr val="FF0000"/>
              </a:solidFill>
            </a:endParaRPr>
          </a:p>
        </p:txBody>
      </p:sp>
      <p:sp>
        <p:nvSpPr>
          <p:cNvPr id="3" name="内容占位符 2"/>
          <p:cNvSpPr>
            <a:spLocks noGrp="1"/>
          </p:cNvSpPr>
          <p:nvPr>
            <p:ph idx="1"/>
          </p:nvPr>
        </p:nvSpPr>
        <p:spPr>
          <a:xfrm>
            <a:off x="685800" y="1219200"/>
            <a:ext cx="7772400" cy="2438400"/>
          </a:xfrm>
        </p:spPr>
        <p:txBody>
          <a:bodyPr/>
          <a:lstStyle/>
          <a:p>
            <a:r>
              <a:rPr lang="en-US" altLang="zh-CN" sz="2400" dirty="0"/>
              <a:t>When the C++ compiler encounters this definition, it assigns values to the constant names by numbering them consecutively starting with 0. Thus, NORTH is assigned the value 0, EAST is assigned the value 1, SOUTH is assigned the value 2, and WEST is assigned the value 3.</a:t>
            </a:r>
          </a:p>
          <a:p>
            <a:r>
              <a:rPr lang="en-US" altLang="zh-CN" sz="2400" dirty="0"/>
              <a:t>You can assign values by yourself:</a:t>
            </a:r>
          </a:p>
        </p:txBody>
      </p:sp>
      <p:sp>
        <p:nvSpPr>
          <p:cNvPr id="4" name="Rectangle 3"/>
          <p:cNvSpPr/>
          <p:nvPr/>
        </p:nvSpPr>
        <p:spPr>
          <a:xfrm>
            <a:off x="2286000" y="3683877"/>
            <a:ext cx="4572000" cy="2640723"/>
          </a:xfrm>
          <a:prstGeom prst="rect">
            <a:avLst/>
          </a:prstGeom>
          <a:solidFill>
            <a:schemeClr val="bg1"/>
          </a:solidFill>
          <a:ln>
            <a:solidFill>
              <a:schemeClr val="tx1"/>
            </a:solidFill>
          </a:ln>
        </p:spPr>
        <p:txBody>
          <a:bodyPr>
            <a:spAutoFit/>
          </a:bodyPr>
          <a:lstStyle/>
          <a:p>
            <a:pPr lvl="0">
              <a:spcBef>
                <a:spcPct val="20000"/>
              </a:spcBef>
            </a:pPr>
            <a:r>
              <a:rPr lang="en-US" altLang="zh-CN" sz="1800" dirty="0" err="1">
                <a:solidFill>
                  <a:srgbClr val="000000"/>
                </a:solidFill>
                <a:latin typeface="Courier New"/>
                <a:cs typeface="Courier New"/>
              </a:rPr>
              <a:t>enum</a:t>
            </a:r>
            <a:r>
              <a:rPr lang="en-US" altLang="zh-CN" sz="1800" dirty="0">
                <a:solidFill>
                  <a:srgbClr val="000000"/>
                </a:solidFill>
                <a:latin typeface="Courier New"/>
                <a:cs typeface="Courier New"/>
              </a:rPr>
              <a:t> Coin {</a:t>
            </a:r>
          </a:p>
          <a:p>
            <a:pPr lvl="0">
              <a:spcBef>
                <a:spcPct val="20000"/>
              </a:spcBef>
            </a:pPr>
            <a:r>
              <a:rPr lang="en-US" altLang="zh-CN" sz="1800" dirty="0">
                <a:solidFill>
                  <a:srgbClr val="000000"/>
                </a:solidFill>
                <a:latin typeface="Courier New"/>
                <a:cs typeface="Courier New"/>
              </a:rPr>
              <a:t>	PENNY = 1,</a:t>
            </a:r>
          </a:p>
          <a:p>
            <a:pPr lvl="0">
              <a:spcBef>
                <a:spcPct val="20000"/>
              </a:spcBef>
            </a:pPr>
            <a:r>
              <a:rPr lang="en-US" altLang="zh-CN" sz="1800" dirty="0">
                <a:solidFill>
                  <a:srgbClr val="000000"/>
                </a:solidFill>
                <a:latin typeface="Courier New"/>
                <a:cs typeface="Courier New"/>
              </a:rPr>
              <a:t>	NICKEL = 5,</a:t>
            </a:r>
          </a:p>
          <a:p>
            <a:pPr lvl="0">
              <a:spcBef>
                <a:spcPct val="20000"/>
              </a:spcBef>
            </a:pPr>
            <a:r>
              <a:rPr lang="en-US" altLang="zh-CN" sz="1800" dirty="0">
                <a:solidFill>
                  <a:srgbClr val="000000"/>
                </a:solidFill>
                <a:latin typeface="Courier New"/>
                <a:cs typeface="Courier New"/>
              </a:rPr>
              <a:t>	DIME = 10,</a:t>
            </a:r>
          </a:p>
          <a:p>
            <a:pPr lvl="0">
              <a:spcBef>
                <a:spcPct val="20000"/>
              </a:spcBef>
            </a:pPr>
            <a:r>
              <a:rPr lang="en-US" altLang="zh-CN" sz="1800" dirty="0">
                <a:solidFill>
                  <a:srgbClr val="000000"/>
                </a:solidFill>
                <a:latin typeface="Courier New"/>
                <a:cs typeface="Courier New"/>
              </a:rPr>
              <a:t>	QUARTER = 25,</a:t>
            </a:r>
          </a:p>
          <a:p>
            <a:pPr lvl="0">
              <a:spcBef>
                <a:spcPct val="20000"/>
              </a:spcBef>
            </a:pPr>
            <a:r>
              <a:rPr lang="en-US" altLang="zh-CN" sz="1800" dirty="0">
                <a:solidFill>
                  <a:srgbClr val="000000"/>
                </a:solidFill>
                <a:latin typeface="Courier New"/>
                <a:cs typeface="Courier New"/>
              </a:rPr>
              <a:t>	HALF_DOLLAR = 50,</a:t>
            </a:r>
          </a:p>
          <a:p>
            <a:pPr lvl="0">
              <a:spcBef>
                <a:spcPct val="20000"/>
              </a:spcBef>
            </a:pPr>
            <a:r>
              <a:rPr lang="en-US" altLang="zh-CN" sz="1800" dirty="0">
                <a:solidFill>
                  <a:srgbClr val="000000"/>
                </a:solidFill>
                <a:latin typeface="Courier New"/>
                <a:cs typeface="Courier New"/>
              </a:rPr>
              <a:t>	DOLLAR = 100</a:t>
            </a:r>
            <a:br>
              <a:rPr lang="en-US" altLang="zh-CN" sz="1800" dirty="0">
                <a:solidFill>
                  <a:srgbClr val="000000"/>
                </a:solidFill>
                <a:latin typeface="Courier New"/>
                <a:cs typeface="Courier New"/>
              </a:rPr>
            </a:br>
            <a:r>
              <a:rPr lang="en-US" altLang="zh-CN" sz="1800" dirty="0">
                <a:solidFill>
                  <a:srgbClr val="000000"/>
                </a:solidFill>
                <a:latin typeface="Courier New"/>
                <a:cs typeface="Courier New"/>
              </a:rPr>
              <a:t>};</a:t>
            </a:r>
            <a:endParaRPr lang="zh-CN" altLang="en-US" sz="1800" dirty="0">
              <a:solidFill>
                <a:srgbClr val="000000"/>
              </a:solidFill>
              <a:latin typeface="Courier New"/>
              <a:cs typeface="Courier New"/>
            </a:endParaRPr>
          </a:p>
        </p:txBody>
      </p:sp>
    </p:spTree>
    <p:extLst>
      <p:ext uri="{BB962C8B-B14F-4D97-AF65-F5344CB8AC3E}">
        <p14:creationId xmlns:p14="http://schemas.microsoft.com/office/powerpoint/2010/main" val="49841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Exporting types</a:t>
            </a:r>
            <a:endParaRPr lang="en-US" dirty="0">
              <a:solidFill>
                <a:schemeClr val="tx1"/>
              </a:solidFill>
            </a:endParaRPr>
          </a:p>
        </p:txBody>
      </p:sp>
      <p:sp>
        <p:nvSpPr>
          <p:cNvPr id="10" name="Rectangle 3"/>
          <p:cNvSpPr>
            <a:spLocks noChangeArrowheads="1"/>
          </p:cNvSpPr>
          <p:nvPr/>
        </p:nvSpPr>
        <p:spPr bwMode="auto">
          <a:xfrm>
            <a:off x="477765" y="1155700"/>
            <a:ext cx="8128000" cy="3683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Implementation of the Direction library</a:t>
            </a:r>
          </a:p>
        </p:txBody>
      </p:sp>
      <p:grpSp>
        <p:nvGrpSpPr>
          <p:cNvPr id="3" name="组合 2"/>
          <p:cNvGrpSpPr/>
          <p:nvPr/>
        </p:nvGrpSpPr>
        <p:grpSpPr>
          <a:xfrm>
            <a:off x="685800" y="1676400"/>
            <a:ext cx="7772400" cy="4109223"/>
            <a:chOff x="685800" y="2358572"/>
            <a:chExt cx="7772400" cy="4109223"/>
          </a:xfrm>
        </p:grpSpPr>
        <p:sp>
          <p:nvSpPr>
            <p:cNvPr id="12" name="Rectangle 11"/>
            <p:cNvSpPr/>
            <p:nvPr/>
          </p:nvSpPr>
          <p:spPr bwMode="auto">
            <a:xfrm>
              <a:off x="685800" y="2358572"/>
              <a:ext cx="7772400" cy="410922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 name="TextBox 12"/>
            <p:cNvSpPr txBox="1"/>
            <p:nvPr/>
          </p:nvSpPr>
          <p:spPr>
            <a:xfrm>
              <a:off x="720880" y="2389023"/>
              <a:ext cx="7713130" cy="3781805"/>
            </a:xfrm>
            <a:prstGeom prst="rect">
              <a:avLst/>
            </a:prstGeom>
            <a:noFill/>
          </p:spPr>
          <p:txBody>
            <a:bodyPr wrap="square" rtlCol="0">
              <a:spAutoFit/>
            </a:bodyPr>
            <a:lstStyle/>
            <a:p>
              <a:pPr lvl="0">
                <a:lnSpc>
                  <a:spcPct val="90000"/>
                </a:lnSpc>
              </a:pPr>
              <a:r>
                <a:rPr lang="en-US" dirty="0">
                  <a:solidFill>
                    <a:srgbClr val="0000FF"/>
                  </a:solidFill>
                  <a:latin typeface="Courier New" charset="0"/>
                </a:rPr>
                <a:t>/*</a:t>
              </a:r>
            </a:p>
            <a:p>
              <a:pPr lvl="0">
                <a:lnSpc>
                  <a:spcPct val="90000"/>
                </a:lnSpc>
              </a:pPr>
              <a:r>
                <a:rPr lang="en-US" dirty="0">
                  <a:solidFill>
                    <a:srgbClr val="0000FF"/>
                  </a:solidFill>
                  <a:latin typeface="Courier New" charset="0"/>
                </a:rPr>
                <a:t> * File: direction.cpp</a:t>
              </a:r>
            </a:p>
            <a:p>
              <a:pPr lvl="0">
                <a:lnSpc>
                  <a:spcPct val="90000"/>
                </a:lnSpc>
              </a:pPr>
              <a:r>
                <a:rPr lang="en-US" dirty="0">
                  <a:solidFill>
                    <a:srgbClr val="0000FF"/>
                  </a:solidFill>
                  <a:latin typeface="Courier New" charset="0"/>
                </a:rPr>
                <a:t> * -------------------</a:t>
              </a:r>
            </a:p>
            <a:p>
              <a:pPr lvl="0">
                <a:lnSpc>
                  <a:spcPct val="90000"/>
                </a:lnSpc>
              </a:pPr>
              <a:r>
                <a:rPr lang="en-US" dirty="0">
                  <a:solidFill>
                    <a:srgbClr val="0000FF"/>
                  </a:solidFill>
                  <a:latin typeface="Courier New" charset="0"/>
                </a:rPr>
                <a:t> * This file implements the </a:t>
              </a:r>
              <a:r>
                <a:rPr lang="en-US" dirty="0" err="1">
                  <a:solidFill>
                    <a:srgbClr val="0000FF"/>
                  </a:solidFill>
                  <a:latin typeface="Courier New" charset="0"/>
                </a:rPr>
                <a:t>direction.h</a:t>
              </a:r>
              <a:r>
                <a:rPr lang="en-US" dirty="0">
                  <a:solidFill>
                    <a:srgbClr val="0000FF"/>
                  </a:solidFill>
                  <a:latin typeface="Courier New" charset="0"/>
                </a:rPr>
                <a:t> interface.</a:t>
              </a:r>
            </a:p>
            <a:p>
              <a:pPr lvl="0">
                <a:lnSpc>
                  <a:spcPct val="90000"/>
                </a:lnSpc>
              </a:pPr>
              <a:r>
                <a:rPr lang="en-US" dirty="0">
                  <a:solidFill>
                    <a:srgbClr val="0000FF"/>
                  </a:solidFill>
                  <a:latin typeface="Courier New" charset="0"/>
                </a:rPr>
                <a:t> */</a:t>
              </a:r>
            </a:p>
            <a:p>
              <a:pPr lvl="0">
                <a:lnSpc>
                  <a:spcPct val="90000"/>
                </a:lnSpc>
              </a:pPr>
              <a:endParaRPr lang="en-US" dirty="0">
                <a:solidFill>
                  <a:srgbClr val="0000FF"/>
                </a:solidFill>
                <a:latin typeface="Courier New" charset="0"/>
              </a:endParaRPr>
            </a:p>
            <a:p>
              <a:pPr lvl="0">
                <a:lnSpc>
                  <a:spcPct val="90000"/>
                </a:lnSpc>
              </a:pPr>
              <a:r>
                <a:rPr lang="en-US" dirty="0">
                  <a:solidFill>
                    <a:srgbClr val="000000"/>
                  </a:solidFill>
                  <a:latin typeface="Courier New"/>
                  <a:cs typeface="Courier New"/>
                </a:rPr>
                <a:t>#include &lt;string&gt;</a:t>
              </a:r>
            </a:p>
            <a:p>
              <a:pPr lvl="0">
                <a:lnSpc>
                  <a:spcPct val="90000"/>
                </a:lnSpc>
              </a:pPr>
              <a:r>
                <a:rPr lang="en-US" dirty="0">
                  <a:solidFill>
                    <a:srgbClr val="000000"/>
                  </a:solidFill>
                  <a:latin typeface="Courier New"/>
                  <a:cs typeface="Courier New"/>
                </a:rPr>
                <a:t>#include "</a:t>
              </a:r>
              <a:r>
                <a:rPr lang="en-US" dirty="0" err="1">
                  <a:solidFill>
                    <a:srgbClr val="000000"/>
                  </a:solidFill>
                  <a:latin typeface="Courier New"/>
                  <a:cs typeface="Courier New"/>
                </a:rPr>
                <a:t>direction.h</a:t>
              </a:r>
              <a:r>
                <a:rPr lang="en-US" dirty="0">
                  <a:solidFill>
                    <a:srgbClr val="000000"/>
                  </a:solidFill>
                  <a:latin typeface="Courier New"/>
                  <a:cs typeface="Courier New"/>
                </a:rPr>
                <a:t>"</a:t>
              </a:r>
            </a:p>
            <a:p>
              <a:pPr lvl="0">
                <a:lnSpc>
                  <a:spcPct val="90000"/>
                </a:lnSpc>
              </a:pPr>
              <a:r>
                <a:rPr lang="en-US" dirty="0">
                  <a:solidFill>
                    <a:srgbClr val="000000"/>
                  </a:solidFill>
                  <a:latin typeface="Courier New"/>
                  <a:cs typeface="Courier New"/>
                </a:rPr>
                <a:t>using namespace </a:t>
              </a:r>
              <a:r>
                <a:rPr lang="en-US" dirty="0" err="1">
                  <a:solidFill>
                    <a:srgbClr val="000000"/>
                  </a:solidFill>
                  <a:latin typeface="Courier New"/>
                  <a:cs typeface="Courier New"/>
                </a:rPr>
                <a:t>std</a:t>
              </a:r>
              <a:r>
                <a:rPr lang="en-US" dirty="0">
                  <a:solidFill>
                    <a:srgbClr val="000000"/>
                  </a:solidFill>
                  <a:latin typeface="Courier New"/>
                  <a:cs typeface="Courier New"/>
                </a:rPr>
                <a:t>;</a:t>
              </a:r>
            </a:p>
            <a:p>
              <a:pPr lvl="0">
                <a:lnSpc>
                  <a:spcPct val="90000"/>
                </a:lnSpc>
              </a:pPr>
              <a:endParaRPr lang="en-US" dirty="0">
                <a:solidFill>
                  <a:srgbClr val="0000FF"/>
                </a:solidFill>
                <a:latin typeface="Courier New" charset="0"/>
              </a:endParaRPr>
            </a:p>
            <a:p>
              <a:pPr lvl="0">
                <a:lnSpc>
                  <a:spcPct val="90000"/>
                </a:lnSpc>
              </a:pPr>
              <a:r>
                <a:rPr lang="en-US" dirty="0">
                  <a:solidFill>
                    <a:srgbClr val="0000FF"/>
                  </a:solidFill>
                  <a:latin typeface="Courier New" charset="0"/>
                </a:rPr>
                <a:t>/*</a:t>
              </a:r>
            </a:p>
            <a:p>
              <a:pPr lvl="0">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leftFrom</a:t>
              </a:r>
              <a:r>
                <a:rPr lang="en-US" dirty="0">
                  <a:solidFill>
                    <a:srgbClr val="0000FF"/>
                  </a:solidFill>
                  <a:latin typeface="Courier New" charset="0"/>
                </a:rPr>
                <a:t>, </a:t>
              </a:r>
              <a:r>
                <a:rPr lang="en-US" dirty="0" err="1">
                  <a:solidFill>
                    <a:srgbClr val="0000FF"/>
                  </a:solidFill>
                  <a:latin typeface="Courier New" charset="0"/>
                </a:rPr>
                <a:t>rightFrom</a:t>
              </a:r>
              <a:endParaRPr lang="en-US" dirty="0">
                <a:solidFill>
                  <a:srgbClr val="0000FF"/>
                </a:solidFill>
                <a:latin typeface="Courier New" charset="0"/>
              </a:endParaRPr>
            </a:p>
            <a:p>
              <a:pPr lvl="0">
                <a:lnSpc>
                  <a:spcPct val="90000"/>
                </a:lnSpc>
              </a:pPr>
              <a:r>
                <a:rPr lang="en-US" dirty="0">
                  <a:solidFill>
                    <a:srgbClr val="0000FF"/>
                  </a:solidFill>
                  <a:latin typeface="Courier New" charset="0"/>
                </a:rPr>
                <a:t> * -----------------------------------------</a:t>
              </a:r>
            </a:p>
            <a:p>
              <a:pPr lvl="0">
                <a:lnSpc>
                  <a:spcPct val="90000"/>
                </a:lnSpc>
              </a:pPr>
              <a:r>
                <a:rPr lang="en-US" dirty="0">
                  <a:solidFill>
                    <a:srgbClr val="0000FF"/>
                  </a:solidFill>
                  <a:latin typeface="Courier New" charset="0"/>
                </a:rPr>
                <a:t> * These functions use the remainder operator to cycle through the</a:t>
              </a:r>
            </a:p>
            <a:p>
              <a:pPr lvl="0">
                <a:lnSpc>
                  <a:spcPct val="90000"/>
                </a:lnSpc>
              </a:pPr>
              <a:r>
                <a:rPr lang="en-US" dirty="0">
                  <a:solidFill>
                    <a:srgbClr val="0000FF"/>
                  </a:solidFill>
                  <a:latin typeface="Courier New" charset="0"/>
                </a:rPr>
                <a:t> * internal values of the enumeration type.  Note that the </a:t>
              </a:r>
              <a:r>
                <a:rPr lang="en-US" dirty="0" err="1">
                  <a:solidFill>
                    <a:srgbClr val="0000FF"/>
                  </a:solidFill>
                  <a:latin typeface="Courier New" charset="0"/>
                </a:rPr>
                <a:t>leftFrom</a:t>
              </a:r>
              <a:endParaRPr lang="en-US" dirty="0">
                <a:solidFill>
                  <a:srgbClr val="0000FF"/>
                </a:solidFill>
                <a:latin typeface="Courier New" charset="0"/>
              </a:endParaRPr>
            </a:p>
            <a:p>
              <a:pPr lvl="0">
                <a:lnSpc>
                  <a:spcPct val="90000"/>
                </a:lnSpc>
              </a:pPr>
              <a:r>
                <a:rPr lang="en-US" dirty="0">
                  <a:solidFill>
                    <a:srgbClr val="0000FF"/>
                  </a:solidFill>
                  <a:latin typeface="Courier New" charset="0"/>
                </a:rPr>
                <a:t> * function cannot subtract 1 from the direction because the result</a:t>
              </a:r>
            </a:p>
            <a:p>
              <a:pPr lvl="0">
                <a:lnSpc>
                  <a:spcPct val="90000"/>
                </a:lnSpc>
              </a:pPr>
              <a:r>
                <a:rPr lang="en-US" dirty="0">
                  <a:solidFill>
                    <a:srgbClr val="0000FF"/>
                  </a:solidFill>
                  <a:latin typeface="Courier New" charset="0"/>
                </a:rPr>
                <a:t> * might then be negative; adding 3 achieves the same effect but</a:t>
              </a:r>
            </a:p>
            <a:p>
              <a:pPr lvl="0">
                <a:lnSpc>
                  <a:spcPct val="90000"/>
                </a:lnSpc>
              </a:pPr>
              <a:r>
                <a:rPr lang="en-US" dirty="0">
                  <a:solidFill>
                    <a:srgbClr val="0000FF"/>
                  </a:solidFill>
                  <a:latin typeface="Courier New" charset="0"/>
                </a:rPr>
                <a:t> * ensures that the values remain positive.</a:t>
              </a:r>
            </a:p>
            <a:p>
              <a:pPr lvl="0">
                <a:lnSpc>
                  <a:spcPct val="90000"/>
                </a:lnSpc>
              </a:pPr>
              <a:r>
                <a:rPr lang="en-US" dirty="0">
                  <a:solidFill>
                    <a:srgbClr val="0000FF"/>
                  </a:solidFill>
                  <a:latin typeface="Courier New" charset="0"/>
                </a:rPr>
                <a:t> */</a:t>
              </a:r>
            </a:p>
          </p:txBody>
        </p:sp>
      </p:grpSp>
    </p:spTree>
    <p:extLst>
      <p:ext uri="{BB962C8B-B14F-4D97-AF65-F5344CB8AC3E}">
        <p14:creationId xmlns:p14="http://schemas.microsoft.com/office/powerpoint/2010/main" val="2781310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5800" y="838200"/>
            <a:ext cx="7772400" cy="5257800"/>
            <a:chOff x="685800" y="2358572"/>
            <a:chExt cx="7772400" cy="3997591"/>
          </a:xfrm>
        </p:grpSpPr>
        <p:sp>
          <p:nvSpPr>
            <p:cNvPr id="12" name="Rectangle 11"/>
            <p:cNvSpPr/>
            <p:nvPr/>
          </p:nvSpPr>
          <p:spPr bwMode="auto">
            <a:xfrm>
              <a:off x="685800" y="2358572"/>
              <a:ext cx="7772400" cy="3997591"/>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 name="TextBox 12"/>
            <p:cNvSpPr txBox="1"/>
            <p:nvPr/>
          </p:nvSpPr>
          <p:spPr>
            <a:xfrm>
              <a:off x="720880" y="2389023"/>
              <a:ext cx="7713130" cy="3907340"/>
            </a:xfrm>
            <a:prstGeom prst="rect">
              <a:avLst/>
            </a:prstGeom>
            <a:noFill/>
          </p:spPr>
          <p:txBody>
            <a:bodyPr wrap="square" rtlCol="0">
              <a:spAutoFit/>
            </a:bodyPr>
            <a:lstStyle/>
            <a:p>
              <a:pPr lvl="0">
                <a:lnSpc>
                  <a:spcPct val="90000"/>
                </a:lnSpc>
              </a:pPr>
              <a:r>
                <a:rPr lang="en-US" dirty="0">
                  <a:solidFill>
                    <a:srgbClr val="000000"/>
                  </a:solidFill>
                  <a:latin typeface="Courier New"/>
                  <a:cs typeface="Courier New"/>
                </a:rPr>
                <a:t>Direction </a:t>
              </a:r>
              <a:r>
                <a:rPr lang="en-US" dirty="0" err="1">
                  <a:solidFill>
                    <a:srgbClr val="000000"/>
                  </a:solidFill>
                  <a:latin typeface="Courier New"/>
                  <a:cs typeface="Courier New"/>
                </a:rPr>
                <a:t>leftFrom</a:t>
              </a:r>
              <a:r>
                <a:rPr lang="en-US" dirty="0">
                  <a:solidFill>
                    <a:srgbClr val="000000"/>
                  </a:solidFill>
                  <a:latin typeface="Courier New"/>
                  <a:cs typeface="Courier New"/>
                </a:rPr>
                <a:t>(Direction </a:t>
              </a:r>
              <a:r>
                <a:rPr lang="en-US" dirty="0" err="1">
                  <a:solidFill>
                    <a:srgbClr val="000000"/>
                  </a:solidFill>
                  <a:latin typeface="Courier New"/>
                  <a:cs typeface="Courier New"/>
                </a:rPr>
                <a:t>dir</a:t>
              </a:r>
              <a:r>
                <a:rPr lang="en-US" dirty="0">
                  <a:solidFill>
                    <a:srgbClr val="000000"/>
                  </a:solidFill>
                  <a:latin typeface="Courier New"/>
                  <a:cs typeface="Courier New"/>
                </a:rPr>
                <a:t>) {</a:t>
              </a:r>
            </a:p>
            <a:p>
              <a:pPr lvl="0">
                <a:lnSpc>
                  <a:spcPct val="90000"/>
                </a:lnSpc>
              </a:pPr>
              <a:r>
                <a:rPr lang="en-US" dirty="0">
                  <a:solidFill>
                    <a:srgbClr val="000000"/>
                  </a:solidFill>
                  <a:latin typeface="Courier New"/>
                  <a:cs typeface="Courier New"/>
                </a:rPr>
                <a:t>   return Direction((</a:t>
              </a:r>
              <a:r>
                <a:rPr lang="en-US" dirty="0" err="1">
                  <a:solidFill>
                    <a:srgbClr val="000000"/>
                  </a:solidFill>
                  <a:latin typeface="Courier New"/>
                  <a:cs typeface="Courier New"/>
                </a:rPr>
                <a:t>dir</a:t>
              </a:r>
              <a:r>
                <a:rPr lang="en-US" dirty="0">
                  <a:solidFill>
                    <a:srgbClr val="000000"/>
                  </a:solidFill>
                  <a:latin typeface="Courier New"/>
                  <a:cs typeface="Courier New"/>
                </a:rPr>
                <a:t> + 3) % 4);</a:t>
              </a:r>
            </a:p>
            <a:p>
              <a:pPr lvl="0">
                <a:lnSpc>
                  <a:spcPct val="90000"/>
                </a:lnSpc>
              </a:pPr>
              <a:r>
                <a:rPr lang="en-US" dirty="0">
                  <a:solidFill>
                    <a:srgbClr val="000000"/>
                  </a:solidFill>
                  <a:latin typeface="Courier New"/>
                  <a:cs typeface="Courier New"/>
                </a:rPr>
                <a:t>}</a:t>
              </a:r>
            </a:p>
            <a:p>
              <a:pPr lvl="0">
                <a:lnSpc>
                  <a:spcPct val="90000"/>
                </a:lnSpc>
              </a:pPr>
              <a:endParaRPr lang="en-US" dirty="0">
                <a:solidFill>
                  <a:srgbClr val="000000"/>
                </a:solidFill>
                <a:latin typeface="Courier New"/>
                <a:cs typeface="Courier New"/>
              </a:endParaRPr>
            </a:p>
            <a:p>
              <a:pPr lvl="0">
                <a:lnSpc>
                  <a:spcPct val="90000"/>
                </a:lnSpc>
              </a:pPr>
              <a:r>
                <a:rPr lang="en-US" dirty="0">
                  <a:solidFill>
                    <a:srgbClr val="000000"/>
                  </a:solidFill>
                  <a:latin typeface="Courier New"/>
                  <a:cs typeface="Courier New"/>
                </a:rPr>
                <a:t>Direction </a:t>
              </a:r>
              <a:r>
                <a:rPr lang="en-US" dirty="0" err="1">
                  <a:solidFill>
                    <a:srgbClr val="000000"/>
                  </a:solidFill>
                  <a:latin typeface="Courier New"/>
                  <a:cs typeface="Courier New"/>
                </a:rPr>
                <a:t>rightFrom</a:t>
              </a:r>
              <a:r>
                <a:rPr lang="en-US" dirty="0">
                  <a:solidFill>
                    <a:srgbClr val="000000"/>
                  </a:solidFill>
                  <a:latin typeface="Courier New"/>
                  <a:cs typeface="Courier New"/>
                </a:rPr>
                <a:t>(Direction </a:t>
              </a:r>
              <a:r>
                <a:rPr lang="en-US" dirty="0" err="1">
                  <a:solidFill>
                    <a:srgbClr val="000000"/>
                  </a:solidFill>
                  <a:latin typeface="Courier New"/>
                  <a:cs typeface="Courier New"/>
                </a:rPr>
                <a:t>dir</a:t>
              </a:r>
              <a:r>
                <a:rPr lang="en-US" dirty="0">
                  <a:solidFill>
                    <a:srgbClr val="000000"/>
                  </a:solidFill>
                  <a:latin typeface="Courier New"/>
                  <a:cs typeface="Courier New"/>
                </a:rPr>
                <a:t>) {</a:t>
              </a:r>
            </a:p>
            <a:p>
              <a:pPr lvl="0">
                <a:lnSpc>
                  <a:spcPct val="90000"/>
                </a:lnSpc>
              </a:pPr>
              <a:r>
                <a:rPr lang="en-US" dirty="0">
                  <a:solidFill>
                    <a:srgbClr val="000000"/>
                  </a:solidFill>
                  <a:latin typeface="Courier New"/>
                  <a:cs typeface="Courier New"/>
                </a:rPr>
                <a:t>   return Direction((</a:t>
              </a:r>
              <a:r>
                <a:rPr lang="en-US" dirty="0" err="1">
                  <a:solidFill>
                    <a:srgbClr val="000000"/>
                  </a:solidFill>
                  <a:latin typeface="Courier New"/>
                  <a:cs typeface="Courier New"/>
                </a:rPr>
                <a:t>dir</a:t>
              </a:r>
              <a:r>
                <a:rPr lang="en-US" dirty="0">
                  <a:solidFill>
                    <a:srgbClr val="000000"/>
                  </a:solidFill>
                  <a:latin typeface="Courier New"/>
                  <a:cs typeface="Courier New"/>
                </a:rPr>
                <a:t> + 1) % 4);</a:t>
              </a:r>
            </a:p>
            <a:p>
              <a:pPr lvl="0">
                <a:lnSpc>
                  <a:spcPct val="90000"/>
                </a:lnSpc>
              </a:pPr>
              <a:r>
                <a:rPr lang="en-US" dirty="0">
                  <a:solidFill>
                    <a:srgbClr val="000000"/>
                  </a:solidFill>
                  <a:latin typeface="Courier New"/>
                  <a:cs typeface="Courier New"/>
                </a:rPr>
                <a:t>}</a:t>
              </a:r>
            </a:p>
            <a:p>
              <a:pPr lvl="0">
                <a:lnSpc>
                  <a:spcPct val="90000"/>
                </a:lnSpc>
              </a:pPr>
              <a:endParaRPr lang="en-US" dirty="0">
                <a:solidFill>
                  <a:srgbClr val="0000FF"/>
                </a:solidFill>
                <a:latin typeface="Courier New" charset="0"/>
              </a:endParaRPr>
            </a:p>
            <a:p>
              <a:pPr lvl="0">
                <a:lnSpc>
                  <a:spcPct val="90000"/>
                </a:lnSpc>
              </a:pPr>
              <a:r>
                <a:rPr lang="en-US" dirty="0">
                  <a:solidFill>
                    <a:srgbClr val="0000FF"/>
                  </a:solidFill>
                  <a:latin typeface="Courier New" charset="0"/>
                </a:rPr>
                <a:t>/*</a:t>
              </a:r>
            </a:p>
            <a:p>
              <a:pPr lvl="0">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directionToString</a:t>
              </a:r>
              <a:endParaRPr lang="en-US" dirty="0">
                <a:solidFill>
                  <a:srgbClr val="0000FF"/>
                </a:solidFill>
                <a:latin typeface="Courier New" charset="0"/>
              </a:endParaRPr>
            </a:p>
            <a:p>
              <a:pPr lvl="0">
                <a:lnSpc>
                  <a:spcPct val="90000"/>
                </a:lnSpc>
              </a:pPr>
              <a:r>
                <a:rPr lang="en-US" dirty="0">
                  <a:solidFill>
                    <a:srgbClr val="0000FF"/>
                  </a:solidFill>
                  <a:latin typeface="Courier New" charset="0"/>
                </a:rPr>
                <a:t> * ---------------------------------------</a:t>
              </a:r>
            </a:p>
            <a:p>
              <a:pPr lvl="0">
                <a:lnSpc>
                  <a:spcPct val="90000"/>
                </a:lnSpc>
              </a:pPr>
              <a:r>
                <a:rPr lang="en-US" dirty="0">
                  <a:solidFill>
                    <a:srgbClr val="0000FF"/>
                  </a:solidFill>
                  <a:latin typeface="Courier New" charset="0"/>
                </a:rPr>
                <a:t> * Most C++ compilers require the default clause to make sure that this</a:t>
              </a:r>
            </a:p>
            <a:p>
              <a:pPr lvl="0">
                <a:lnSpc>
                  <a:spcPct val="90000"/>
                </a:lnSpc>
              </a:pPr>
              <a:r>
                <a:rPr lang="en-US" dirty="0">
                  <a:solidFill>
                    <a:srgbClr val="0000FF"/>
                  </a:solidFill>
                  <a:latin typeface="Courier New" charset="0"/>
                </a:rPr>
                <a:t> * function always returns a string, even if the direction is not one</a:t>
              </a:r>
            </a:p>
            <a:p>
              <a:pPr lvl="0">
                <a:lnSpc>
                  <a:spcPct val="90000"/>
                </a:lnSpc>
              </a:pPr>
              <a:r>
                <a:rPr lang="en-US" dirty="0">
                  <a:solidFill>
                    <a:srgbClr val="0000FF"/>
                  </a:solidFill>
                  <a:latin typeface="Courier New" charset="0"/>
                </a:rPr>
                <a:t> * of the legal values.</a:t>
              </a:r>
            </a:p>
            <a:p>
              <a:pPr lvl="0">
                <a:lnSpc>
                  <a:spcPct val="90000"/>
                </a:lnSpc>
              </a:pPr>
              <a:r>
                <a:rPr lang="en-US" dirty="0">
                  <a:solidFill>
                    <a:srgbClr val="0000FF"/>
                  </a:solidFill>
                  <a:latin typeface="Courier New" charset="0"/>
                </a:rPr>
                <a:t> */</a:t>
              </a:r>
            </a:p>
            <a:p>
              <a:pPr lvl="0">
                <a:lnSpc>
                  <a:spcPct val="90000"/>
                </a:lnSpc>
              </a:pPr>
              <a:endParaRPr lang="en-US" dirty="0">
                <a:solidFill>
                  <a:srgbClr val="0000FF"/>
                </a:solidFill>
                <a:latin typeface="Courier New" charset="0"/>
              </a:endParaRPr>
            </a:p>
            <a:p>
              <a:pPr lvl="0">
                <a:lnSpc>
                  <a:spcPct val="90000"/>
                </a:lnSpc>
              </a:pPr>
              <a:r>
                <a:rPr lang="en-US" dirty="0">
                  <a:solidFill>
                    <a:srgbClr val="000000"/>
                  </a:solidFill>
                  <a:latin typeface="Courier New"/>
                  <a:cs typeface="Courier New"/>
                </a:rPr>
                <a:t>string </a:t>
              </a:r>
              <a:r>
                <a:rPr lang="en-US" dirty="0" err="1">
                  <a:solidFill>
                    <a:srgbClr val="000000"/>
                  </a:solidFill>
                  <a:latin typeface="Courier New"/>
                  <a:cs typeface="Courier New"/>
                </a:rPr>
                <a:t>directionToString</a:t>
              </a:r>
              <a:r>
                <a:rPr lang="en-US" dirty="0">
                  <a:solidFill>
                    <a:srgbClr val="000000"/>
                  </a:solidFill>
                  <a:latin typeface="Courier New"/>
                  <a:cs typeface="Courier New"/>
                </a:rPr>
                <a:t>(Direction </a:t>
              </a:r>
              <a:r>
                <a:rPr lang="en-US" dirty="0" err="1">
                  <a:solidFill>
                    <a:srgbClr val="000000"/>
                  </a:solidFill>
                  <a:latin typeface="Courier New"/>
                  <a:cs typeface="Courier New"/>
                </a:rPr>
                <a:t>dir</a:t>
              </a:r>
              <a:r>
                <a:rPr lang="en-US" dirty="0">
                  <a:solidFill>
                    <a:srgbClr val="000000"/>
                  </a:solidFill>
                  <a:latin typeface="Courier New"/>
                  <a:cs typeface="Courier New"/>
                </a:rPr>
                <a:t>) {</a:t>
              </a:r>
            </a:p>
            <a:p>
              <a:pPr lvl="0">
                <a:lnSpc>
                  <a:spcPct val="90000"/>
                </a:lnSpc>
              </a:pPr>
              <a:r>
                <a:rPr lang="en-US" dirty="0">
                  <a:solidFill>
                    <a:srgbClr val="000000"/>
                  </a:solidFill>
                  <a:latin typeface="Courier New"/>
                  <a:cs typeface="Courier New"/>
                </a:rPr>
                <a:t>   switch (</a:t>
              </a:r>
              <a:r>
                <a:rPr lang="en-US" dirty="0" err="1">
                  <a:solidFill>
                    <a:srgbClr val="000000"/>
                  </a:solidFill>
                  <a:latin typeface="Courier New"/>
                  <a:cs typeface="Courier New"/>
                </a:rPr>
                <a:t>dir</a:t>
              </a:r>
              <a:r>
                <a:rPr lang="en-US" dirty="0">
                  <a:solidFill>
                    <a:srgbClr val="000000"/>
                  </a:solidFill>
                  <a:latin typeface="Courier New"/>
                  <a:cs typeface="Courier New"/>
                </a:rPr>
                <a:t>) {</a:t>
              </a:r>
            </a:p>
            <a:p>
              <a:pPr lvl="0">
                <a:lnSpc>
                  <a:spcPct val="90000"/>
                </a:lnSpc>
              </a:pPr>
              <a:r>
                <a:rPr lang="en-US" dirty="0">
                  <a:solidFill>
                    <a:srgbClr val="000000"/>
                  </a:solidFill>
                  <a:latin typeface="Courier New"/>
                  <a:cs typeface="Courier New"/>
                </a:rPr>
                <a:t>    case NORTH: return "NORTH";</a:t>
              </a:r>
            </a:p>
            <a:p>
              <a:pPr lvl="0">
                <a:lnSpc>
                  <a:spcPct val="90000"/>
                </a:lnSpc>
              </a:pPr>
              <a:r>
                <a:rPr lang="en-US" dirty="0">
                  <a:solidFill>
                    <a:srgbClr val="000000"/>
                  </a:solidFill>
                  <a:latin typeface="Courier New"/>
                  <a:cs typeface="Courier New"/>
                </a:rPr>
                <a:t>    case EAST: return "EAST";</a:t>
              </a:r>
            </a:p>
            <a:p>
              <a:pPr lvl="0">
                <a:lnSpc>
                  <a:spcPct val="90000"/>
                </a:lnSpc>
              </a:pPr>
              <a:r>
                <a:rPr lang="en-US" dirty="0">
                  <a:solidFill>
                    <a:srgbClr val="000000"/>
                  </a:solidFill>
                  <a:latin typeface="Courier New"/>
                  <a:cs typeface="Courier New"/>
                </a:rPr>
                <a:t>    case SOUTH: return "SOUTH";</a:t>
              </a:r>
            </a:p>
            <a:p>
              <a:pPr lvl="0">
                <a:lnSpc>
                  <a:spcPct val="90000"/>
                </a:lnSpc>
              </a:pPr>
              <a:r>
                <a:rPr lang="en-US" dirty="0">
                  <a:solidFill>
                    <a:srgbClr val="000000"/>
                  </a:solidFill>
                  <a:latin typeface="Courier New"/>
                  <a:cs typeface="Courier New"/>
                </a:rPr>
                <a:t>    case WEST: return "WEST";</a:t>
              </a:r>
            </a:p>
            <a:p>
              <a:pPr lvl="0">
                <a:lnSpc>
                  <a:spcPct val="90000"/>
                </a:lnSpc>
              </a:pPr>
              <a:r>
                <a:rPr lang="en-US" dirty="0">
                  <a:solidFill>
                    <a:srgbClr val="000000"/>
                  </a:solidFill>
                  <a:latin typeface="Courier New"/>
                  <a:cs typeface="Courier New"/>
                </a:rPr>
                <a:t>    default: return "???";</a:t>
              </a:r>
            </a:p>
            <a:p>
              <a:pPr lvl="0">
                <a:lnSpc>
                  <a:spcPct val="90000"/>
                </a:lnSpc>
              </a:pPr>
              <a:r>
                <a:rPr lang="en-US" dirty="0">
                  <a:solidFill>
                    <a:srgbClr val="000000"/>
                  </a:solidFill>
                  <a:latin typeface="Courier New"/>
                  <a:cs typeface="Courier New"/>
                </a:rPr>
                <a:t>   }</a:t>
              </a:r>
            </a:p>
            <a:p>
              <a:pPr lvl="0">
                <a:lnSpc>
                  <a:spcPct val="90000"/>
                </a:lnSpc>
              </a:pPr>
              <a:r>
                <a:rPr lang="en-US" dirty="0">
                  <a:solidFill>
                    <a:srgbClr val="000000"/>
                  </a:solidFill>
                  <a:latin typeface="Courier New"/>
                  <a:cs typeface="Courier New"/>
                </a:rPr>
                <a:t>}</a:t>
              </a:r>
            </a:p>
          </p:txBody>
        </p:sp>
      </p:grpSp>
    </p:spTree>
    <p:extLst>
      <p:ext uri="{BB962C8B-B14F-4D97-AF65-F5344CB8AC3E}">
        <p14:creationId xmlns:p14="http://schemas.microsoft.com/office/powerpoint/2010/main" val="18291399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Principles of Interface Design</a:t>
            </a:r>
            <a:endParaRPr lang="en-US" sz="4000" dirty="0">
              <a:solidFill>
                <a:schemeClr val="tx1"/>
              </a:solidFill>
            </a:endParaRPr>
          </a:p>
        </p:txBody>
      </p:sp>
      <p:sp>
        <p:nvSpPr>
          <p:cNvPr id="692486" name="Rectangle 262"/>
          <p:cNvSpPr>
            <a:spLocks noChangeArrowheads="1"/>
          </p:cNvSpPr>
          <p:nvPr/>
        </p:nvSpPr>
        <p:spPr bwMode="auto">
          <a:xfrm>
            <a:off x="482600" y="1170820"/>
            <a:ext cx="8128000" cy="538238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20000"/>
              </a:spcAft>
              <a:buFontTx/>
              <a:buChar char="•"/>
            </a:pPr>
            <a:r>
              <a:rPr lang="en-US" sz="2200" i="1" dirty="0">
                <a:solidFill>
                  <a:srgbClr val="FF0000"/>
                </a:solidFill>
              </a:rPr>
              <a:t>Unified</a:t>
            </a:r>
            <a:r>
              <a:rPr lang="en-US" sz="2200" b="0" dirty="0">
                <a:solidFill>
                  <a:srgbClr val="000000"/>
                </a:solidFill>
              </a:rPr>
              <a:t>.  Every library should define a </a:t>
            </a:r>
            <a:r>
              <a:rPr lang="en-US" sz="2200" b="0" dirty="0">
                <a:solidFill>
                  <a:srgbClr val="FF0000"/>
                </a:solidFill>
              </a:rPr>
              <a:t>consistent abstraction</a:t>
            </a:r>
            <a:r>
              <a:rPr lang="en-US" sz="2200" b="0" dirty="0">
                <a:solidFill>
                  <a:srgbClr val="000000"/>
                </a:solidFill>
              </a:rPr>
              <a:t> with a clear </a:t>
            </a:r>
            <a:r>
              <a:rPr lang="en-US" sz="2200" b="0" dirty="0">
                <a:solidFill>
                  <a:srgbClr val="FF0000"/>
                </a:solidFill>
              </a:rPr>
              <a:t>unifying theme</a:t>
            </a:r>
            <a:r>
              <a:rPr lang="en-US" sz="2200" b="0" dirty="0">
                <a:solidFill>
                  <a:srgbClr val="000000"/>
                </a:solidFill>
              </a:rPr>
              <a:t>.  If a function does not fit within that theme, it should not be part of the interface.</a:t>
            </a:r>
          </a:p>
          <a:p>
            <a:pPr marL="342900" indent="-342900">
              <a:lnSpc>
                <a:spcPct val="85000"/>
              </a:lnSpc>
              <a:spcAft>
                <a:spcPct val="20000"/>
              </a:spcAft>
              <a:buFontTx/>
              <a:buChar char="•"/>
            </a:pPr>
            <a:r>
              <a:rPr lang="en-US" sz="2200" i="1" dirty="0">
                <a:solidFill>
                  <a:srgbClr val="FF0000"/>
                </a:solidFill>
              </a:rPr>
              <a:t>Simple</a:t>
            </a:r>
            <a:r>
              <a:rPr lang="en-US" sz="2200" b="0" dirty="0">
                <a:solidFill>
                  <a:srgbClr val="000000"/>
                </a:solidFill>
              </a:rPr>
              <a:t>.  The interface design should simplify things for the client. To the extent that the underlying implementation is itself complex, </a:t>
            </a:r>
            <a:r>
              <a:rPr lang="en-US" sz="2200" b="0" dirty="0">
                <a:solidFill>
                  <a:srgbClr val="FF0000"/>
                </a:solidFill>
              </a:rPr>
              <a:t>the interface must seek to hide that complexity</a:t>
            </a:r>
            <a:r>
              <a:rPr lang="en-US" sz="2200" b="0" dirty="0">
                <a:solidFill>
                  <a:srgbClr val="000000"/>
                </a:solidFill>
              </a:rPr>
              <a:t>.</a:t>
            </a:r>
          </a:p>
          <a:p>
            <a:pPr marL="342900" indent="-342900">
              <a:lnSpc>
                <a:spcPct val="85000"/>
              </a:lnSpc>
              <a:spcAft>
                <a:spcPct val="20000"/>
              </a:spcAft>
              <a:buFontTx/>
              <a:buChar char="•"/>
            </a:pPr>
            <a:r>
              <a:rPr lang="en-US" sz="2200" i="1" dirty="0">
                <a:solidFill>
                  <a:srgbClr val="FF0000"/>
                </a:solidFill>
              </a:rPr>
              <a:t>Sufficient</a:t>
            </a:r>
            <a:r>
              <a:rPr lang="en-US" sz="2200" b="0" dirty="0">
                <a:solidFill>
                  <a:srgbClr val="000000"/>
                </a:solidFill>
              </a:rPr>
              <a:t>.  For clients to adopt a library, it must provide functions that </a:t>
            </a:r>
            <a:r>
              <a:rPr lang="en-US" sz="2200" b="0" dirty="0">
                <a:solidFill>
                  <a:srgbClr val="FF0000"/>
                </a:solidFill>
              </a:rPr>
              <a:t>meet their needs</a:t>
            </a:r>
            <a:r>
              <a:rPr lang="en-US" sz="2200" b="0" dirty="0">
                <a:solidFill>
                  <a:srgbClr val="000000"/>
                </a:solidFill>
              </a:rPr>
              <a:t>.  If some critical operation is missing, clients may decide to abandon it and develop their own tools. </a:t>
            </a:r>
          </a:p>
          <a:p>
            <a:pPr marL="342900" indent="-342900">
              <a:lnSpc>
                <a:spcPct val="85000"/>
              </a:lnSpc>
              <a:spcAft>
                <a:spcPct val="20000"/>
              </a:spcAft>
              <a:buFontTx/>
              <a:buChar char="•"/>
            </a:pPr>
            <a:r>
              <a:rPr lang="en-US" sz="2200" i="1" dirty="0">
                <a:solidFill>
                  <a:srgbClr val="FF0000"/>
                </a:solidFill>
              </a:rPr>
              <a:t>Flexible</a:t>
            </a:r>
            <a:r>
              <a:rPr lang="en-US" sz="2200" b="0" dirty="0">
                <a:solidFill>
                  <a:srgbClr val="000000"/>
                </a:solidFill>
              </a:rPr>
              <a:t>.  A well-designed library should be </a:t>
            </a:r>
            <a:r>
              <a:rPr lang="en-US" sz="2200" b="0" dirty="0">
                <a:solidFill>
                  <a:srgbClr val="FF0000"/>
                </a:solidFill>
              </a:rPr>
              <a:t>general enough</a:t>
            </a:r>
            <a:r>
              <a:rPr lang="en-US" sz="2200" b="0" dirty="0">
                <a:solidFill>
                  <a:srgbClr val="000000"/>
                </a:solidFill>
              </a:rPr>
              <a:t> to meet the needs of many different clients.  A library that offers narrowly defined operations for one client is not nearly as useful as one that can be used in many different situations.</a:t>
            </a:r>
          </a:p>
          <a:p>
            <a:pPr marL="342900" indent="-342900">
              <a:lnSpc>
                <a:spcPct val="85000"/>
              </a:lnSpc>
              <a:spcAft>
                <a:spcPct val="20000"/>
              </a:spcAft>
              <a:buFontTx/>
              <a:buChar char="•"/>
            </a:pPr>
            <a:r>
              <a:rPr lang="en-US" sz="2200" i="1" dirty="0">
                <a:solidFill>
                  <a:srgbClr val="FF0000"/>
                </a:solidFill>
              </a:rPr>
              <a:t>Stable</a:t>
            </a:r>
            <a:r>
              <a:rPr lang="en-US" sz="2200" b="0" dirty="0">
                <a:solidFill>
                  <a:srgbClr val="000000"/>
                </a:solidFill>
              </a:rPr>
              <a:t>.  The functions defined in a class exported by a library should </a:t>
            </a:r>
            <a:r>
              <a:rPr lang="en-US" sz="2200" b="0" dirty="0">
                <a:solidFill>
                  <a:srgbClr val="FF0000"/>
                </a:solidFill>
              </a:rPr>
              <a:t>maintain</a:t>
            </a:r>
            <a:r>
              <a:rPr lang="en-US" sz="2200" b="0" dirty="0">
                <a:solidFill>
                  <a:srgbClr val="000000"/>
                </a:solidFill>
              </a:rPr>
              <a:t> precisely the same structure and effect, even as the library evolves.  Making changes in the behavior of a library forces clients to change their programs, which reduces its utility.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24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24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924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924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486"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Advantages of Using Functions</a:t>
            </a:r>
            <a:endParaRPr lang="en-US" dirty="0">
              <a:solidFill>
                <a:schemeClr val="tx1"/>
              </a:solidFill>
            </a:endParaRPr>
          </a:p>
        </p:txBody>
      </p:sp>
      <p:sp>
        <p:nvSpPr>
          <p:cNvPr id="10" name="Rectangle 3"/>
          <p:cNvSpPr>
            <a:spLocks noChangeArrowheads="1"/>
          </p:cNvSpPr>
          <p:nvPr/>
        </p:nvSpPr>
        <p:spPr bwMode="auto">
          <a:xfrm>
            <a:off x="477765" y="1155700"/>
            <a:ext cx="8128000" cy="5016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Functions allow you to </a:t>
            </a:r>
            <a:r>
              <a:rPr lang="en-US" sz="2400" b="0" dirty="0">
                <a:solidFill>
                  <a:srgbClr val="FF0000"/>
                </a:solidFill>
              </a:rPr>
              <a:t>shorten a program</a:t>
            </a:r>
            <a:r>
              <a:rPr lang="en-US" sz="2400" b="0" dirty="0"/>
              <a:t> by allowing you to include the code for a particular operation once and then </a:t>
            </a:r>
            <a:r>
              <a:rPr lang="en-US" sz="2400" i="1" dirty="0">
                <a:solidFill>
                  <a:srgbClr val="FF0000"/>
                </a:solidFill>
              </a:rPr>
              <a:t>reuse</a:t>
            </a:r>
            <a:r>
              <a:rPr lang="en-US" sz="2400" b="0" dirty="0"/>
              <a:t> it as often as you want in a variety of different contexts, typically with different arguments.</a:t>
            </a:r>
          </a:p>
          <a:p>
            <a:pPr marL="342900" indent="-342900">
              <a:lnSpc>
                <a:spcPct val="85000"/>
              </a:lnSpc>
              <a:spcAft>
                <a:spcPct val="50000"/>
              </a:spcAft>
              <a:buFontTx/>
              <a:buChar char="•"/>
            </a:pPr>
            <a:r>
              <a:rPr lang="en-US" sz="2400" b="0" dirty="0"/>
              <a:t>Functions make programs </a:t>
            </a:r>
            <a:r>
              <a:rPr lang="en-US" sz="2400" b="0" dirty="0">
                <a:solidFill>
                  <a:srgbClr val="FF0000"/>
                </a:solidFill>
              </a:rPr>
              <a:t>easier to read</a:t>
            </a:r>
            <a:r>
              <a:rPr lang="en-US" sz="2400" b="0" dirty="0"/>
              <a:t> by allowing you to invoke an entire sequence of operations using a single name (</a:t>
            </a:r>
            <a:r>
              <a:rPr lang="en-US" sz="2400" i="1" dirty="0">
                <a:solidFill>
                  <a:srgbClr val="FF0000"/>
                </a:solidFill>
              </a:rPr>
              <a:t>abstraction</a:t>
            </a:r>
            <a:r>
              <a:rPr lang="en-US" sz="2400" b="0" dirty="0"/>
              <a:t>) that corresponds to a higher-level understanding of the purpose of the function.</a:t>
            </a:r>
          </a:p>
          <a:p>
            <a:pPr marL="342900" indent="-342900">
              <a:lnSpc>
                <a:spcPct val="85000"/>
              </a:lnSpc>
              <a:spcAft>
                <a:spcPct val="50000"/>
              </a:spcAft>
              <a:buFontTx/>
              <a:buChar char="•"/>
            </a:pPr>
            <a:r>
              <a:rPr lang="en-US" sz="2400" b="0" dirty="0"/>
              <a:t>Functions </a:t>
            </a:r>
            <a:r>
              <a:rPr lang="en-US" sz="2400" b="0" dirty="0">
                <a:solidFill>
                  <a:srgbClr val="FF0000"/>
                </a:solidFill>
              </a:rPr>
              <a:t>simplify program maintenance</a:t>
            </a:r>
            <a:r>
              <a:rPr lang="en-US" sz="2400" b="0" dirty="0"/>
              <a:t> by allowing you to divide a large program into smaller, more manageable pieces.  This process is called </a:t>
            </a:r>
            <a:r>
              <a:rPr lang="en-US" sz="2400" i="1" dirty="0">
                <a:solidFill>
                  <a:srgbClr val="FF0000"/>
                </a:solidFill>
              </a:rPr>
              <a:t>decomposition</a:t>
            </a:r>
            <a:r>
              <a:rPr lang="en-US" sz="2400" b="0" i="1" dirty="0"/>
              <a:t>.</a:t>
            </a:r>
          </a:p>
          <a:p>
            <a:pPr marL="342900" indent="-342900">
              <a:lnSpc>
                <a:spcPct val="85000"/>
              </a:lnSpc>
              <a:spcAft>
                <a:spcPct val="50000"/>
              </a:spcAft>
              <a:buFontTx/>
              <a:buChar char="•"/>
            </a:pPr>
            <a:r>
              <a:rPr lang="en-US" altLang="zh-CN" sz="2400" b="0" dirty="0">
                <a:solidFill>
                  <a:srgbClr val="000000"/>
                </a:solidFill>
              </a:rPr>
              <a:t>Top-down design/stepwise refinement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latin typeface="Times New Roman" pitchFamily="1" charset="0"/>
              </a:rPr>
              <a:t>Designing a Random Number Library</a:t>
            </a:r>
            <a:endParaRPr lang="en-US" dirty="0">
              <a:solidFill>
                <a:schemeClr val="tx1"/>
              </a:solidFill>
            </a:endParaRPr>
          </a:p>
        </p:txBody>
      </p:sp>
      <p:sp>
        <p:nvSpPr>
          <p:cNvPr id="43011" name="Rectangle 3"/>
          <p:cNvSpPr>
            <a:spLocks noChangeArrowheads="1"/>
          </p:cNvSpPr>
          <p:nvPr/>
        </p:nvSpPr>
        <p:spPr bwMode="auto">
          <a:xfrm>
            <a:off x="482600" y="1155700"/>
            <a:ext cx="8128000" cy="5549900"/>
          </a:xfrm>
          <a:prstGeom prst="rect">
            <a:avLst/>
          </a:prstGeom>
          <a:noFill/>
          <a:ln w="9525">
            <a:noFill/>
            <a:miter lim="800000"/>
            <a:headEnd/>
            <a:tailEnd/>
          </a:ln>
        </p:spPr>
        <p:txBody>
          <a:bodyPr>
            <a:prstTxWarp prst="textNoShape">
              <a:avLst/>
            </a:prstTxWarp>
          </a:bodyPr>
          <a:lstStyle/>
          <a:p>
            <a:pPr marL="342900" indent="-342900">
              <a:lnSpc>
                <a:spcPct val="85000"/>
              </a:lnSpc>
              <a:spcAft>
                <a:spcPts val="1200"/>
              </a:spcAft>
              <a:buFontTx/>
              <a:buChar char="•"/>
            </a:pPr>
            <a:r>
              <a:rPr lang="en-US" sz="2400" b="0" dirty="0">
                <a:latin typeface="Times New Roman" pitchFamily="1" charset="0"/>
              </a:rPr>
              <a:t>Nondeterministic </a:t>
            </a:r>
            <a:r>
              <a:rPr lang="en-US" sz="2400" b="0" dirty="0">
                <a:solidFill>
                  <a:srgbClr val="000000"/>
                </a:solidFill>
                <a:latin typeface="Times New Roman" pitchFamily="1" charset="0"/>
              </a:rPr>
              <a:t>behavior turns out to be difficult to achieve on a computer.  A computer executes its instructions in a precise, predictable way.  If you give a computer program the same inputs, it will generate the same outputs every time, which is not what you want in a nondeterministic program.</a:t>
            </a:r>
          </a:p>
          <a:p>
            <a:pPr marL="342900" indent="-342900">
              <a:lnSpc>
                <a:spcPct val="85000"/>
              </a:lnSpc>
              <a:spcAft>
                <a:spcPts val="1200"/>
              </a:spcAft>
              <a:buFontTx/>
              <a:buChar char="•"/>
            </a:pPr>
            <a:r>
              <a:rPr lang="en-US" altLang="zh-CN" sz="2400" b="0" dirty="0">
                <a:solidFill>
                  <a:srgbClr val="000000"/>
                </a:solidFill>
                <a:latin typeface="Times New Roman" pitchFamily="1" charset="0"/>
              </a:rPr>
              <a:t>Given that true nondeterminism is so difficult to achieve in a computer, libraries such as the </a:t>
            </a:r>
            <a:r>
              <a:rPr lang="en-US" altLang="zh-CN" sz="2000" dirty="0" err="1">
                <a:solidFill>
                  <a:srgbClr val="000000"/>
                </a:solidFill>
                <a:latin typeface="Courier New" pitchFamily="1" charset="0"/>
              </a:rPr>
              <a:t>random.h</a:t>
            </a:r>
            <a:r>
              <a:rPr lang="en-US" altLang="zh-CN" sz="2400" b="0" dirty="0">
                <a:solidFill>
                  <a:srgbClr val="000000"/>
                </a:solidFill>
                <a:latin typeface="Times New Roman" pitchFamily="1" charset="0"/>
              </a:rPr>
              <a:t> interface described in this chapter must instead </a:t>
            </a:r>
            <a:r>
              <a:rPr lang="en-US" altLang="zh-CN" sz="2400" b="0" i="1" dirty="0">
                <a:solidFill>
                  <a:srgbClr val="000000"/>
                </a:solidFill>
                <a:latin typeface="Times New Roman" pitchFamily="1" charset="0"/>
              </a:rPr>
              <a:t>simulate</a:t>
            </a:r>
            <a:r>
              <a:rPr lang="en-US" altLang="zh-CN" sz="2400" b="0" dirty="0">
                <a:solidFill>
                  <a:srgbClr val="000000"/>
                </a:solidFill>
                <a:latin typeface="Times New Roman" pitchFamily="1" charset="0"/>
              </a:rPr>
              <a:t> randomness by carrying out a deterministic process that satisfies the following criteria:</a:t>
            </a:r>
          </a:p>
          <a:p>
            <a:pPr marL="914400" lvl="1" indent="-457200">
              <a:lnSpc>
                <a:spcPct val="85000"/>
              </a:lnSpc>
              <a:spcAft>
                <a:spcPts val="1200"/>
              </a:spcAft>
              <a:buAutoNum type="arabicPeriod"/>
            </a:pPr>
            <a:r>
              <a:rPr lang="en-US" altLang="zh-CN" sz="2400" b="0" dirty="0" smtClean="0">
                <a:solidFill>
                  <a:srgbClr val="000000"/>
                </a:solidFill>
                <a:latin typeface="Times New Roman" pitchFamily="1" charset="0"/>
              </a:rPr>
              <a:t>The </a:t>
            </a:r>
            <a:r>
              <a:rPr lang="en-US" altLang="zh-CN" sz="2400" b="0" dirty="0">
                <a:solidFill>
                  <a:srgbClr val="000000"/>
                </a:solidFill>
                <a:latin typeface="Times New Roman" pitchFamily="1" charset="0"/>
              </a:rPr>
              <a:t>values generated by that process should be difficult for human observers to predict</a:t>
            </a:r>
            <a:r>
              <a:rPr lang="en-US" altLang="zh-CN" sz="2400" b="0" dirty="0" smtClean="0">
                <a:solidFill>
                  <a:srgbClr val="000000"/>
                </a:solidFill>
                <a:latin typeface="Times New Roman" pitchFamily="1" charset="0"/>
              </a:rPr>
              <a:t>.</a:t>
            </a:r>
          </a:p>
          <a:p>
            <a:pPr marL="914400" lvl="1" indent="-457200">
              <a:lnSpc>
                <a:spcPct val="85000"/>
              </a:lnSpc>
              <a:spcAft>
                <a:spcPts val="1200"/>
              </a:spcAft>
              <a:buFontTx/>
              <a:buAutoNum type="arabicPeriod"/>
            </a:pPr>
            <a:r>
              <a:rPr lang="en-US" altLang="zh-CN" sz="2400" b="0" dirty="0">
                <a:solidFill>
                  <a:srgbClr val="000000"/>
                </a:solidFill>
                <a:latin typeface="Times New Roman" pitchFamily="1" charset="0"/>
              </a:rPr>
              <a:t>Those values should appear to be random, in the sense that they should pass statistical tests for randomness</a:t>
            </a:r>
            <a:r>
              <a:rPr lang="en-US" altLang="zh-CN" sz="2400" b="0" dirty="0" smtClean="0">
                <a:solidFill>
                  <a:srgbClr val="000000"/>
                </a:solidFill>
                <a:latin typeface="Times New Roman" pitchFamily="1" charset="0"/>
              </a:rPr>
              <a:t>.</a:t>
            </a:r>
            <a:endParaRPr lang="en-US" altLang="zh-CN" sz="2400" b="0" dirty="0">
              <a:solidFill>
                <a:srgbClr val="000000"/>
              </a:solidFill>
              <a:latin typeface="Times New Roman" pitchFamily="1" charset="0"/>
            </a:endParaRPr>
          </a:p>
          <a:p>
            <a:pPr marL="342900" indent="-342900">
              <a:lnSpc>
                <a:spcPct val="85000"/>
              </a:lnSpc>
              <a:spcAft>
                <a:spcPts val="1200"/>
              </a:spcAft>
              <a:buFontTx/>
              <a:buChar char="•"/>
            </a:pPr>
            <a:r>
              <a:rPr lang="en-US" altLang="zh-CN" sz="2400" b="0" dirty="0">
                <a:solidFill>
                  <a:srgbClr val="000000"/>
                </a:solidFill>
                <a:latin typeface="Times New Roman" pitchFamily="1" charset="0"/>
              </a:rPr>
              <a:t>Because the process is not truly random, the values generated by the </a:t>
            </a:r>
            <a:r>
              <a:rPr lang="en-US" altLang="zh-CN" sz="2000" dirty="0" err="1">
                <a:solidFill>
                  <a:srgbClr val="000000"/>
                </a:solidFill>
                <a:latin typeface="Courier New" pitchFamily="1" charset="0"/>
              </a:rPr>
              <a:t>random.h</a:t>
            </a:r>
            <a:r>
              <a:rPr lang="en-US" altLang="zh-CN" sz="2400" b="0" dirty="0">
                <a:solidFill>
                  <a:srgbClr val="000000"/>
                </a:solidFill>
                <a:latin typeface="Times New Roman" pitchFamily="1" charset="0"/>
              </a:rPr>
              <a:t> interface are said to be </a:t>
            </a:r>
            <a:r>
              <a:rPr lang="en-US" altLang="zh-CN" sz="2400" i="1" dirty="0">
                <a:solidFill>
                  <a:srgbClr val="FF0000"/>
                </a:solidFill>
                <a:latin typeface="Times New Roman" pitchFamily="1" charset="0"/>
              </a:rPr>
              <a:t>pseudorandom</a:t>
            </a:r>
            <a:r>
              <a:rPr lang="en-US" altLang="zh-CN" sz="2400" b="0" dirty="0">
                <a:solidFill>
                  <a:srgbClr val="000000"/>
                </a:solidFill>
                <a:latin typeface="Times New Roman" pitchFamily="1"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altLang="zh-CN" sz="4000" dirty="0">
                <a:solidFill>
                  <a:srgbClr val="FF0000"/>
                </a:solidFill>
                <a:latin typeface="Times New Roman" pitchFamily="1" charset="0"/>
              </a:rPr>
              <a:t>Designing a Random Number Library</a:t>
            </a:r>
            <a:endParaRPr lang="en-US" sz="4000" dirty="0">
              <a:solidFill>
                <a:schemeClr val="tx1"/>
              </a:solidFill>
            </a:endParaRPr>
          </a:p>
        </p:txBody>
      </p:sp>
      <p:sp>
        <p:nvSpPr>
          <p:cNvPr id="43011" name="Rectangle 3"/>
          <p:cNvSpPr>
            <a:spLocks noChangeArrowheads="1"/>
          </p:cNvSpPr>
          <p:nvPr/>
        </p:nvSpPr>
        <p:spPr bwMode="auto">
          <a:xfrm>
            <a:off x="482600" y="1155700"/>
            <a:ext cx="8128000" cy="5473700"/>
          </a:xfrm>
          <a:prstGeom prst="rect">
            <a:avLst/>
          </a:prstGeom>
          <a:noFill/>
          <a:ln w="9525">
            <a:noFill/>
            <a:miter lim="800000"/>
            <a:headEnd/>
            <a:tailEnd/>
          </a:ln>
        </p:spPr>
        <p:txBody>
          <a:bodyPr>
            <a:prstTxWarp prst="textNoShape">
              <a:avLst/>
            </a:prstTxWarp>
          </a:bodyPr>
          <a:lstStyle/>
          <a:p>
            <a:pPr marL="342900" lvl="0" indent="-342900">
              <a:lnSpc>
                <a:spcPct val="90000"/>
              </a:lnSpc>
              <a:spcAft>
                <a:spcPts val="1200"/>
              </a:spcAft>
              <a:buFontTx/>
              <a:buChar char="•"/>
            </a:pPr>
            <a:r>
              <a:rPr lang="en-US" altLang="zh-CN" sz="2400" b="0" dirty="0">
                <a:solidFill>
                  <a:srgbClr val="000000"/>
                </a:solidFill>
                <a:latin typeface="Times New Roman" pitchFamily="1" charset="0"/>
              </a:rPr>
              <a:t>The function </a:t>
            </a:r>
            <a:r>
              <a:rPr lang="en-US" altLang="zh-CN" sz="2000" dirty="0">
                <a:solidFill>
                  <a:srgbClr val="000000"/>
                </a:solidFill>
                <a:latin typeface="Courier New" charset="0"/>
              </a:rPr>
              <a:t>rand</a:t>
            </a:r>
            <a:r>
              <a:rPr lang="en-US" altLang="zh-CN" sz="2400" b="0" dirty="0">
                <a:solidFill>
                  <a:srgbClr val="000000"/>
                </a:solidFill>
                <a:latin typeface="Times New Roman" pitchFamily="1" charset="0"/>
              </a:rPr>
              <a:t> from </a:t>
            </a:r>
            <a:r>
              <a:rPr lang="en-US" altLang="zh-CN" sz="2000" dirty="0">
                <a:solidFill>
                  <a:srgbClr val="000000"/>
                </a:solidFill>
                <a:latin typeface="Courier New" charset="0"/>
              </a:rPr>
              <a:t>&lt;</a:t>
            </a:r>
            <a:r>
              <a:rPr lang="en-US" altLang="zh-CN" sz="2000" dirty="0" err="1">
                <a:solidFill>
                  <a:srgbClr val="000000"/>
                </a:solidFill>
                <a:latin typeface="Courier New" charset="0"/>
              </a:rPr>
              <a:t>cstdlib</a:t>
            </a:r>
            <a:r>
              <a:rPr lang="en-US" altLang="zh-CN" sz="2000" dirty="0">
                <a:solidFill>
                  <a:srgbClr val="000000"/>
                </a:solidFill>
                <a:latin typeface="Courier New" charset="0"/>
              </a:rPr>
              <a:t>&gt;</a:t>
            </a:r>
            <a:r>
              <a:rPr lang="en-US" altLang="zh-CN" sz="2400" b="0" dirty="0">
                <a:solidFill>
                  <a:srgbClr val="000000"/>
                </a:solidFill>
                <a:latin typeface="Times New Roman" pitchFamily="1" charset="0"/>
              </a:rPr>
              <a:t> takes no arguments and returns an integer between 0 and </a:t>
            </a:r>
            <a:r>
              <a:rPr lang="en-US" altLang="zh-CN" sz="2000" dirty="0">
                <a:solidFill>
                  <a:srgbClr val="000000"/>
                </a:solidFill>
                <a:latin typeface="Courier New" charset="0"/>
              </a:rPr>
              <a:t>RAND_MAX</a:t>
            </a:r>
            <a:r>
              <a:rPr lang="en-US" altLang="zh-CN" sz="2400" b="0" dirty="0">
                <a:solidFill>
                  <a:srgbClr val="000000"/>
                </a:solidFill>
                <a:latin typeface="Times New Roman" pitchFamily="1" charset="0"/>
              </a:rPr>
              <a:t> randomly. It is not </a:t>
            </a:r>
            <a:r>
              <a:rPr lang="en-US" altLang="zh-CN" sz="2400" i="1" dirty="0">
                <a:solidFill>
                  <a:srgbClr val="FF0000"/>
                </a:solidFill>
                <a:latin typeface="Times New Roman" pitchFamily="1" charset="0"/>
              </a:rPr>
              <a:t>sufficient</a:t>
            </a:r>
            <a:r>
              <a:rPr lang="en-US" altLang="zh-CN" sz="2400" b="0" dirty="0">
                <a:solidFill>
                  <a:srgbClr val="000000"/>
                </a:solidFill>
                <a:latin typeface="Times New Roman" pitchFamily="1" charset="0"/>
              </a:rPr>
              <a:t> for the clients.</a:t>
            </a:r>
          </a:p>
          <a:p>
            <a:pPr marL="342900" lvl="0" indent="-342900">
              <a:lnSpc>
                <a:spcPct val="90000"/>
              </a:lnSpc>
              <a:spcAft>
                <a:spcPts val="1200"/>
              </a:spcAft>
              <a:buFontTx/>
              <a:buChar char="•"/>
            </a:pPr>
            <a:r>
              <a:rPr lang="en-US" altLang="zh-CN" sz="2400" b="0" dirty="0">
                <a:latin typeface="Times New Roman" pitchFamily="1" charset="0"/>
              </a:rPr>
              <a:t>Choosing the right set of functions</a:t>
            </a:r>
          </a:p>
          <a:p>
            <a:pPr marL="800100" lvl="1" indent="-342900">
              <a:lnSpc>
                <a:spcPct val="90000"/>
              </a:lnSpc>
              <a:spcAft>
                <a:spcPts val="1200"/>
              </a:spcAft>
              <a:buFont typeface="Wingdings" panose="05000000000000000000" pitchFamily="2" charset="2"/>
              <a:buChar char="ü"/>
            </a:pPr>
            <a:r>
              <a:rPr lang="en-US" altLang="zh-CN" sz="2400" b="0" i="1" dirty="0">
                <a:solidFill>
                  <a:srgbClr val="000000"/>
                </a:solidFill>
                <a:latin typeface="Times New Roman" pitchFamily="1" charset="0"/>
              </a:rPr>
              <a:t>Selecting a random integer in a specified range</a:t>
            </a:r>
          </a:p>
          <a:p>
            <a:pPr marL="800100" lvl="1" indent="-342900">
              <a:lnSpc>
                <a:spcPct val="90000"/>
              </a:lnSpc>
              <a:spcAft>
                <a:spcPts val="1200"/>
              </a:spcAft>
              <a:buFont typeface="Wingdings" panose="05000000000000000000" pitchFamily="2" charset="2"/>
              <a:buChar char="ü"/>
            </a:pPr>
            <a:r>
              <a:rPr lang="en-US" altLang="zh-CN" sz="2400" b="0" i="1" dirty="0">
                <a:solidFill>
                  <a:srgbClr val="000000"/>
                </a:solidFill>
                <a:latin typeface="Times New Roman" pitchFamily="1" charset="0"/>
              </a:rPr>
              <a:t>Choosing a random real number in a specified range</a:t>
            </a:r>
          </a:p>
          <a:p>
            <a:pPr marL="800100" lvl="1" indent="-342900">
              <a:lnSpc>
                <a:spcPct val="90000"/>
              </a:lnSpc>
              <a:spcAft>
                <a:spcPts val="1200"/>
              </a:spcAft>
              <a:buFont typeface="Wingdings" panose="05000000000000000000" pitchFamily="2" charset="2"/>
              <a:buChar char="ü"/>
            </a:pPr>
            <a:r>
              <a:rPr lang="en-US" altLang="zh-CN" sz="2400" b="0" i="1" dirty="0">
                <a:solidFill>
                  <a:srgbClr val="000000"/>
                </a:solidFill>
                <a:latin typeface="Times New Roman" pitchFamily="1" charset="0"/>
              </a:rPr>
              <a:t>Simulating a random event with a specific probability</a:t>
            </a:r>
          </a:p>
          <a:p>
            <a:pPr marL="342900" lvl="0" indent="-342900">
              <a:lnSpc>
                <a:spcPct val="90000"/>
              </a:lnSpc>
              <a:spcAft>
                <a:spcPts val="1200"/>
              </a:spcAft>
              <a:buFontTx/>
              <a:buChar char="•"/>
            </a:pPr>
            <a:r>
              <a:rPr lang="en-US" altLang="zh-CN" sz="2400" b="0" dirty="0">
                <a:solidFill>
                  <a:srgbClr val="000000"/>
                </a:solidFill>
                <a:latin typeface="Times New Roman" pitchFamily="1" charset="0"/>
              </a:rPr>
              <a:t>The designers of the C++ library (and the earlier C libraries) decided that </a:t>
            </a:r>
            <a:r>
              <a:rPr lang="en-US" altLang="zh-CN" sz="2000" dirty="0">
                <a:solidFill>
                  <a:srgbClr val="000000"/>
                </a:solidFill>
                <a:latin typeface="Courier New" charset="0"/>
              </a:rPr>
              <a:t>rand</a:t>
            </a:r>
            <a:r>
              <a:rPr lang="en-US" altLang="zh-CN" sz="2400" b="0" dirty="0">
                <a:solidFill>
                  <a:srgbClr val="000000"/>
                </a:solidFill>
                <a:latin typeface="Times New Roman" pitchFamily="1" charset="0"/>
              </a:rPr>
              <a:t> should return the same random sequence each time a program is run, so that it is possible to use </a:t>
            </a:r>
            <a:r>
              <a:rPr lang="en-US" altLang="zh-CN" sz="2000" dirty="0">
                <a:solidFill>
                  <a:srgbClr val="000000"/>
                </a:solidFill>
                <a:latin typeface="Courier New" charset="0"/>
              </a:rPr>
              <a:t>rand</a:t>
            </a:r>
            <a:r>
              <a:rPr lang="en-US" altLang="zh-CN" sz="2400" b="0" dirty="0">
                <a:solidFill>
                  <a:srgbClr val="000000"/>
                </a:solidFill>
                <a:latin typeface="Times New Roman" pitchFamily="1" charset="0"/>
              </a:rPr>
              <a:t> in a deterministic way in order to support debugging.</a:t>
            </a:r>
          </a:p>
          <a:p>
            <a:pPr marL="800100" lvl="1" indent="-342900">
              <a:lnSpc>
                <a:spcPct val="90000"/>
              </a:lnSpc>
              <a:spcAft>
                <a:spcPts val="1200"/>
              </a:spcAft>
              <a:buFont typeface="Wingdings" panose="05000000000000000000" pitchFamily="2" charset="2"/>
              <a:buChar char="ü"/>
            </a:pPr>
            <a:r>
              <a:rPr lang="en-US" altLang="zh-CN" sz="2400" b="0" i="1" dirty="0">
                <a:solidFill>
                  <a:srgbClr val="000000"/>
                </a:solidFill>
                <a:latin typeface="Times New Roman" pitchFamily="1" charset="0"/>
              </a:rPr>
              <a:t>Set the initial value (</a:t>
            </a:r>
            <a:r>
              <a:rPr lang="en-US" altLang="zh-CN" sz="2400" i="1" dirty="0">
                <a:solidFill>
                  <a:srgbClr val="FF0000"/>
                </a:solidFill>
                <a:latin typeface="Times New Roman" pitchFamily="1" charset="0"/>
              </a:rPr>
              <a:t>seed</a:t>
            </a:r>
            <a:r>
              <a:rPr lang="en-US" altLang="zh-CN" sz="2400" b="0" i="1" dirty="0">
                <a:solidFill>
                  <a:srgbClr val="000000"/>
                </a:solidFill>
                <a:latin typeface="Times New Roman" pitchFamily="1" charset="0"/>
              </a:rPr>
              <a:t>) of the random number generating process, e.g., the </a:t>
            </a:r>
            <a:r>
              <a:rPr lang="en-US" altLang="zh-CN" sz="2400" b="0" i="1" dirty="0">
                <a:solidFill>
                  <a:srgbClr val="FF0000"/>
                </a:solidFill>
                <a:latin typeface="Times New Roman" pitchFamily="1" charset="0"/>
              </a:rPr>
              <a:t>time</a:t>
            </a:r>
            <a:r>
              <a:rPr lang="en-US" altLang="zh-CN" sz="2400" b="0" i="1" dirty="0">
                <a:solidFill>
                  <a:srgbClr val="000000"/>
                </a:solidFill>
                <a:latin typeface="Times New Roman" pitchFamily="1" charset="0"/>
              </a:rPr>
              <a:t> when the program is run</a:t>
            </a:r>
          </a:p>
        </p:txBody>
      </p:sp>
    </p:spTree>
    <p:extLst>
      <p:ext uri="{BB962C8B-B14F-4D97-AF65-F5344CB8AC3E}">
        <p14:creationId xmlns:p14="http://schemas.microsoft.com/office/powerpoint/2010/main" val="225359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0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0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0"/>
            <a:ext cx="8440737" cy="4708982"/>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random.h</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file exports functions for generating pseudorandom numbers.</a:t>
            </a:r>
          </a:p>
          <a:p>
            <a:r>
              <a:rPr lang="en-US" sz="1600" dirty="0">
                <a:solidFill>
                  <a:srgbClr val="0000FF"/>
                </a:solidFill>
                <a:latin typeface="Courier New" charset="0"/>
              </a:rPr>
              <a:t> */</a:t>
            </a:r>
          </a:p>
          <a:p>
            <a:endParaRPr lang="en-US" sz="1200" dirty="0">
              <a:latin typeface="Courier New" charset="0"/>
            </a:endParaRPr>
          </a:p>
          <a:p>
            <a:r>
              <a:rPr lang="en-US" sz="1600" dirty="0">
                <a:latin typeface="Courier New" charset="0"/>
              </a:rPr>
              <a:t>#</a:t>
            </a:r>
            <a:r>
              <a:rPr lang="en-US" sz="1600" dirty="0" err="1">
                <a:latin typeface="Courier New" charset="0"/>
              </a:rPr>
              <a:t>ifndef</a:t>
            </a:r>
            <a:r>
              <a:rPr lang="en-US" sz="1600" dirty="0">
                <a:latin typeface="Courier New" charset="0"/>
              </a:rPr>
              <a:t> _</a:t>
            </a:r>
            <a:r>
              <a:rPr lang="en-US" sz="1600" dirty="0" err="1">
                <a:latin typeface="Courier New" charset="0"/>
              </a:rPr>
              <a:t>random_h</a:t>
            </a:r>
            <a:endParaRPr lang="en-US" sz="1600" dirty="0">
              <a:latin typeface="Courier New" charset="0"/>
            </a:endParaRPr>
          </a:p>
          <a:p>
            <a:r>
              <a:rPr lang="en-US" sz="1600" dirty="0">
                <a:latin typeface="Courier New" charset="0"/>
              </a:rPr>
              <a:t>#define _</a:t>
            </a:r>
            <a:r>
              <a:rPr lang="en-US" sz="1600" dirty="0" err="1">
                <a:latin typeface="Courier New" charset="0"/>
              </a:rPr>
              <a:t>random_h</a:t>
            </a:r>
            <a:endParaRPr lang="en-US" sz="1600" dirty="0">
              <a:latin typeface="Courier New" charset="0"/>
            </a:endParaRPr>
          </a:p>
          <a:p>
            <a:endParaRPr lang="en-US" sz="1600" dirty="0">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Function: </a:t>
            </a:r>
            <a:r>
              <a:rPr lang="en-US" sz="1600" dirty="0" err="1">
                <a:solidFill>
                  <a:srgbClr val="0000FF"/>
                </a:solidFill>
                <a:latin typeface="Courier New" charset="0"/>
              </a:rPr>
              <a:t>randomInteger</a:t>
            </a:r>
            <a:endParaRPr lang="en-US" sz="1600" dirty="0">
              <a:solidFill>
                <a:srgbClr val="0000FF"/>
              </a:solidFill>
              <a:latin typeface="Courier New" charset="0"/>
            </a:endParaRPr>
          </a:p>
          <a:p>
            <a:r>
              <a:rPr lang="en-US" sz="1600" dirty="0">
                <a:solidFill>
                  <a:srgbClr val="0000FF"/>
                </a:solidFill>
                <a:latin typeface="Courier New" charset="0"/>
              </a:rPr>
              <a:t> * Usage: int n = </a:t>
            </a:r>
            <a:r>
              <a:rPr lang="en-US" sz="1600" dirty="0" err="1">
                <a:solidFill>
                  <a:srgbClr val="0000FF"/>
                </a:solidFill>
                <a:latin typeface="Courier New" charset="0"/>
              </a:rPr>
              <a:t>randomInteger</a:t>
            </a:r>
            <a:r>
              <a:rPr lang="en-US" sz="1600" dirty="0">
                <a:solidFill>
                  <a:srgbClr val="0000FF"/>
                </a:solidFill>
                <a:latin typeface="Courier New" charset="0"/>
              </a:rPr>
              <a:t>(low, high);</a:t>
            </a:r>
          </a:p>
          <a:p>
            <a:r>
              <a:rPr lang="en-US" sz="1600" dirty="0">
                <a:solidFill>
                  <a:srgbClr val="0000FF"/>
                </a:solidFill>
                <a:latin typeface="Courier New" charset="0"/>
              </a:rPr>
              <a:t> * ----------------------------------------</a:t>
            </a:r>
          </a:p>
          <a:p>
            <a:r>
              <a:rPr lang="en-US" sz="1600" dirty="0">
                <a:solidFill>
                  <a:srgbClr val="0000FF"/>
                </a:solidFill>
                <a:latin typeface="Courier New" charset="0"/>
              </a:rPr>
              <a:t> * Returns a random integer in the range low to high, inclusive.</a:t>
            </a:r>
          </a:p>
          <a:p>
            <a:r>
              <a:rPr lang="en-US" sz="1600" dirty="0">
                <a:solidFill>
                  <a:srgbClr val="0000FF"/>
                </a:solidFill>
                <a:latin typeface="Courier New" charset="0"/>
              </a:rPr>
              <a:t> */</a:t>
            </a:r>
          </a:p>
          <a:p>
            <a:endParaRPr lang="en-US" sz="1600" dirty="0">
              <a:latin typeface="Courier New" charset="0"/>
            </a:endParaRPr>
          </a:p>
          <a:p>
            <a:r>
              <a:rPr lang="en-US" sz="1600" dirty="0">
                <a:latin typeface="Courier New" charset="0"/>
              </a:rPr>
              <a:t>int </a:t>
            </a:r>
            <a:r>
              <a:rPr lang="en-US" sz="1600" dirty="0" err="1">
                <a:latin typeface="Courier New" charset="0"/>
              </a:rPr>
              <a:t>randomInteger</a:t>
            </a:r>
            <a:r>
              <a:rPr lang="en-US" sz="1600" dirty="0">
                <a:latin typeface="Courier New" charset="0"/>
              </a:rPr>
              <a:t>(int low, int high);</a:t>
            </a:r>
          </a:p>
          <a:p>
            <a:endParaRPr lang="en-US" sz="1600" dirty="0">
              <a:latin typeface="Courier New" charset="0"/>
            </a:endParaRPr>
          </a:p>
          <a:p>
            <a:endParaRPr lang="en-US" sz="1600" dirty="0">
              <a:latin typeface="Courier New" charset="0"/>
            </a:endParaRP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random.h</a:t>
            </a:r>
            <a:r>
              <a:rPr lang="en-US" sz="4000" dirty="0">
                <a:solidFill>
                  <a:srgbClr val="FF0000"/>
                </a:solidFill>
              </a:rPr>
              <a:t> Interface</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2627" name="Text Box 3"/>
          <p:cNvSpPr txBox="1">
            <a:spLocks noChangeArrowheads="1"/>
          </p:cNvSpPr>
          <p:nvPr/>
        </p:nvSpPr>
        <p:spPr bwMode="auto">
          <a:xfrm>
            <a:off x="373063" y="1193800"/>
            <a:ext cx="8440737" cy="4708982"/>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random.h</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file exports functions for generating pseudorandom numbers.</a:t>
            </a:r>
          </a:p>
          <a:p>
            <a:r>
              <a:rPr lang="en-US" sz="1600" dirty="0">
                <a:solidFill>
                  <a:srgbClr val="0000FF"/>
                </a:solidFill>
                <a:latin typeface="Courier New" charset="0"/>
              </a:rPr>
              <a:t> */</a:t>
            </a:r>
          </a:p>
          <a:p>
            <a:endParaRPr lang="en-US" sz="1200" dirty="0">
              <a:latin typeface="Courier New" charset="0"/>
            </a:endParaRPr>
          </a:p>
          <a:p>
            <a:r>
              <a:rPr lang="en-US" sz="1600" dirty="0">
                <a:latin typeface="Courier New" charset="0"/>
              </a:rPr>
              <a:t>#</a:t>
            </a:r>
            <a:r>
              <a:rPr lang="en-US" sz="1600" dirty="0" err="1">
                <a:latin typeface="Courier New" charset="0"/>
              </a:rPr>
              <a:t>ifndef</a:t>
            </a:r>
            <a:r>
              <a:rPr lang="en-US" sz="1600" dirty="0">
                <a:latin typeface="Courier New" charset="0"/>
              </a:rPr>
              <a:t> _</a:t>
            </a:r>
            <a:r>
              <a:rPr lang="en-US" sz="1600" dirty="0" err="1">
                <a:latin typeface="Courier New" charset="0"/>
              </a:rPr>
              <a:t>random_h</a:t>
            </a:r>
            <a:endParaRPr lang="en-US" sz="1600" dirty="0">
              <a:latin typeface="Courier New" charset="0"/>
            </a:endParaRPr>
          </a:p>
          <a:p>
            <a:r>
              <a:rPr lang="en-US" sz="1600" dirty="0">
                <a:latin typeface="Courier New" charset="0"/>
              </a:rPr>
              <a:t>#define _</a:t>
            </a:r>
            <a:r>
              <a:rPr lang="en-US" sz="1600" dirty="0" err="1">
                <a:latin typeface="Courier New" charset="0"/>
              </a:rPr>
              <a:t>random_h</a:t>
            </a:r>
            <a:endParaRPr lang="en-US" sz="1600" dirty="0">
              <a:latin typeface="Courier New" charset="0"/>
            </a:endParaRPr>
          </a:p>
          <a:p>
            <a:endParaRPr lang="en-US" sz="1600" dirty="0">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Function: </a:t>
            </a:r>
            <a:r>
              <a:rPr lang="en-US" sz="1600" dirty="0" err="1">
                <a:solidFill>
                  <a:srgbClr val="0000FF"/>
                </a:solidFill>
                <a:latin typeface="Courier New" charset="0"/>
              </a:rPr>
              <a:t>randomInteger</a:t>
            </a:r>
            <a:endParaRPr lang="en-US" sz="1600" dirty="0">
              <a:solidFill>
                <a:srgbClr val="0000FF"/>
              </a:solidFill>
              <a:latin typeface="Courier New" charset="0"/>
            </a:endParaRPr>
          </a:p>
          <a:p>
            <a:r>
              <a:rPr lang="en-US" sz="1600" dirty="0">
                <a:solidFill>
                  <a:srgbClr val="0000FF"/>
                </a:solidFill>
                <a:latin typeface="Courier New" charset="0"/>
              </a:rPr>
              <a:t> * Usage: int n = </a:t>
            </a:r>
            <a:r>
              <a:rPr lang="en-US" sz="1600" dirty="0" err="1">
                <a:solidFill>
                  <a:srgbClr val="0000FF"/>
                </a:solidFill>
                <a:latin typeface="Courier New" charset="0"/>
              </a:rPr>
              <a:t>randomInteger</a:t>
            </a:r>
            <a:r>
              <a:rPr lang="en-US" sz="1600" dirty="0">
                <a:solidFill>
                  <a:srgbClr val="0000FF"/>
                </a:solidFill>
                <a:latin typeface="Courier New" charset="0"/>
              </a:rPr>
              <a:t>(low, high);</a:t>
            </a:r>
          </a:p>
          <a:p>
            <a:r>
              <a:rPr lang="en-US" sz="1600" dirty="0">
                <a:solidFill>
                  <a:srgbClr val="0000FF"/>
                </a:solidFill>
                <a:latin typeface="Courier New" charset="0"/>
              </a:rPr>
              <a:t> * ----------------------------------------</a:t>
            </a:r>
          </a:p>
          <a:p>
            <a:r>
              <a:rPr lang="en-US" sz="1600" dirty="0">
                <a:solidFill>
                  <a:srgbClr val="0000FF"/>
                </a:solidFill>
                <a:latin typeface="Courier New" charset="0"/>
              </a:rPr>
              <a:t> * Returns a random integer in the range low to high, inclusive.</a:t>
            </a:r>
          </a:p>
          <a:p>
            <a:r>
              <a:rPr lang="en-US" sz="1600" dirty="0">
                <a:solidFill>
                  <a:srgbClr val="0000FF"/>
                </a:solidFill>
                <a:latin typeface="Courier New" charset="0"/>
              </a:rPr>
              <a:t> */</a:t>
            </a:r>
          </a:p>
          <a:p>
            <a:endParaRPr lang="en-US" sz="1600" dirty="0">
              <a:latin typeface="Courier New" charset="0"/>
            </a:endParaRPr>
          </a:p>
          <a:p>
            <a:r>
              <a:rPr lang="en-US" sz="1600" dirty="0">
                <a:latin typeface="Courier New" charset="0"/>
              </a:rPr>
              <a:t>int </a:t>
            </a:r>
            <a:r>
              <a:rPr lang="en-US" sz="1600" dirty="0" err="1">
                <a:latin typeface="Courier New" charset="0"/>
              </a:rPr>
              <a:t>randomInteger</a:t>
            </a:r>
            <a:r>
              <a:rPr lang="en-US" sz="1600" dirty="0">
                <a:latin typeface="Courier New" charset="0"/>
              </a:rPr>
              <a:t>(int low, int high);</a:t>
            </a:r>
          </a:p>
          <a:p>
            <a:endParaRPr lang="en-US" sz="1600" dirty="0">
              <a:latin typeface="Courier New" charset="0"/>
            </a:endParaRPr>
          </a:p>
          <a:p>
            <a:endParaRPr lang="en-US" sz="1600" dirty="0">
              <a:latin typeface="Courier New" charset="0"/>
            </a:endParaRPr>
          </a:p>
        </p:txBody>
      </p:sp>
      <p:grpSp>
        <p:nvGrpSpPr>
          <p:cNvPr id="2" name="Group 4"/>
          <p:cNvGrpSpPr>
            <a:grpSpLocks/>
          </p:cNvGrpSpPr>
          <p:nvPr/>
        </p:nvGrpSpPr>
        <p:grpSpPr bwMode="auto">
          <a:xfrm>
            <a:off x="355600" y="1143000"/>
            <a:ext cx="8494713" cy="5559425"/>
            <a:chOff x="240" y="720"/>
            <a:chExt cx="5280" cy="3502"/>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r>
                <a:rPr lang="en-US" dirty="0"/>
                <a:t> </a:t>
              </a:r>
            </a:p>
          </p:txBody>
        </p:sp>
        <p:sp>
          <p:nvSpPr>
            <p:cNvPr id="922630" name="Text Box 6"/>
            <p:cNvSpPr txBox="1">
              <a:spLocks noChangeArrowheads="1"/>
            </p:cNvSpPr>
            <p:nvPr/>
          </p:nvSpPr>
          <p:spPr bwMode="auto">
            <a:xfrm>
              <a:off x="251" y="752"/>
              <a:ext cx="5261" cy="3470"/>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Function: randomReal</a:t>
              </a:r>
            </a:p>
            <a:p>
              <a:r>
                <a:rPr lang="en-US" sz="1600" dirty="0">
                  <a:solidFill>
                    <a:srgbClr val="0000FF"/>
                  </a:solidFill>
                  <a:latin typeface="Courier New" charset="0"/>
                </a:rPr>
                <a:t> * Usage: double d = randomReal(low, high);</a:t>
              </a:r>
            </a:p>
            <a:p>
              <a:r>
                <a:rPr lang="en-US" sz="1600" dirty="0">
                  <a:solidFill>
                    <a:srgbClr val="0000FF"/>
                  </a:solidFill>
                  <a:latin typeface="Courier New" charset="0"/>
                </a:rPr>
                <a:t> * ----------------------------------------</a:t>
              </a:r>
            </a:p>
            <a:p>
              <a:r>
                <a:rPr lang="en-US" sz="1600" dirty="0">
                  <a:solidFill>
                    <a:srgbClr val="0000FF"/>
                  </a:solidFill>
                  <a:latin typeface="Courier New" charset="0"/>
                </a:rPr>
                <a:t> * Returns a random number in the half-open interval [low, high).</a:t>
              </a:r>
            </a:p>
            <a:p>
              <a:r>
                <a:rPr lang="en-US" sz="1600" dirty="0">
                  <a:solidFill>
                    <a:srgbClr val="0000FF"/>
                  </a:solidFill>
                  <a:latin typeface="Courier New" charset="0"/>
                </a:rPr>
                <a:t> * A half-open interval includes the first endpoint but not the </a:t>
              </a:r>
            </a:p>
            <a:p>
              <a:r>
                <a:rPr lang="en-US" sz="1600" dirty="0">
                  <a:solidFill>
                    <a:srgbClr val="0000FF"/>
                  </a:solidFill>
                  <a:latin typeface="Courier New" charset="0"/>
                </a:rPr>
                <a:t> * second.</a:t>
              </a:r>
            </a:p>
            <a:p>
              <a:r>
                <a:rPr lang="en-US" sz="1600" dirty="0">
                  <a:solidFill>
                    <a:srgbClr val="0000FF"/>
                  </a:solidFill>
                  <a:latin typeface="Courier New" charset="0"/>
                </a:rPr>
                <a:t> */</a:t>
              </a:r>
            </a:p>
            <a:p>
              <a:endParaRPr lang="en-US" sz="1100" dirty="0">
                <a:solidFill>
                  <a:srgbClr val="0000FF"/>
                </a:solidFill>
                <a:latin typeface="Courier New" charset="0"/>
              </a:endParaRPr>
            </a:p>
            <a:p>
              <a:r>
                <a:rPr lang="en-US" sz="1600" dirty="0">
                  <a:solidFill>
                    <a:srgbClr val="000000"/>
                  </a:solidFill>
                  <a:latin typeface="Courier New" charset="0"/>
                </a:rPr>
                <a:t>double randomReal(double low, double high);</a:t>
              </a:r>
            </a:p>
            <a:p>
              <a:endParaRPr lang="en-US" sz="1600" dirty="0">
                <a:solidFill>
                  <a:srgbClr val="000000"/>
                </a:solidFill>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Function: </a:t>
              </a:r>
              <a:r>
                <a:rPr lang="en-US" sz="1600" dirty="0" err="1">
                  <a:solidFill>
                    <a:srgbClr val="0000FF"/>
                  </a:solidFill>
                  <a:latin typeface="Courier New" charset="0"/>
                </a:rPr>
                <a:t>randomChance</a:t>
              </a:r>
              <a:endParaRPr lang="en-US" sz="1600" dirty="0">
                <a:solidFill>
                  <a:srgbClr val="0000FF"/>
                </a:solidFill>
                <a:latin typeface="Courier New" charset="0"/>
              </a:endParaRPr>
            </a:p>
            <a:p>
              <a:r>
                <a:rPr lang="en-US" sz="1600" dirty="0">
                  <a:solidFill>
                    <a:srgbClr val="0000FF"/>
                  </a:solidFill>
                  <a:latin typeface="Courier New" charset="0"/>
                </a:rPr>
                <a:t> * Usage: if (</a:t>
              </a:r>
              <a:r>
                <a:rPr lang="en-US" sz="1600" dirty="0" err="1">
                  <a:solidFill>
                    <a:srgbClr val="0000FF"/>
                  </a:solidFill>
                  <a:latin typeface="Courier New" charset="0"/>
                </a:rPr>
                <a:t>randomChance(p</a:t>
              </a:r>
              <a:r>
                <a:rPr lang="en-US" sz="1600" dirty="0">
                  <a:solidFill>
                    <a:srgbClr val="0000FF"/>
                  </a:solidFill>
                  <a:latin typeface="Courier New" charset="0"/>
                </a:rPr>
                <a:t>)) ...</a:t>
              </a:r>
            </a:p>
            <a:p>
              <a:r>
                <a:rPr lang="en-US" sz="1600" dirty="0">
                  <a:solidFill>
                    <a:srgbClr val="0000FF"/>
                  </a:solidFill>
                  <a:latin typeface="Courier New" charset="0"/>
                </a:rPr>
                <a:t> * -------------------------------</a:t>
              </a:r>
            </a:p>
            <a:p>
              <a:r>
                <a:rPr lang="en-US" sz="1600" dirty="0">
                  <a:solidFill>
                    <a:srgbClr val="0000FF"/>
                  </a:solidFill>
                  <a:latin typeface="Courier New" charset="0"/>
                </a:rPr>
                <a:t> * Returns true with the probability indicated by </a:t>
              </a:r>
              <a:r>
                <a:rPr lang="en-US" sz="1600" dirty="0" err="1">
                  <a:solidFill>
                    <a:srgbClr val="0000FF"/>
                  </a:solidFill>
                  <a:latin typeface="Courier New" charset="0"/>
                </a:rPr>
                <a:t>p</a:t>
              </a:r>
              <a:r>
                <a:rPr lang="en-US" sz="1600" dirty="0">
                  <a:solidFill>
                    <a:srgbClr val="0000FF"/>
                  </a:solidFill>
                  <a:latin typeface="Courier New" charset="0"/>
                </a:rPr>
                <a:t>.  The</a:t>
              </a:r>
            </a:p>
            <a:p>
              <a:r>
                <a:rPr lang="en-US" sz="1600" dirty="0">
                  <a:solidFill>
                    <a:srgbClr val="0000FF"/>
                  </a:solidFill>
                  <a:latin typeface="Courier New" charset="0"/>
                </a:rPr>
                <a:t> * argument </a:t>
              </a:r>
              <a:r>
                <a:rPr lang="en-US" sz="1600" dirty="0" err="1">
                  <a:solidFill>
                    <a:srgbClr val="0000FF"/>
                  </a:solidFill>
                  <a:latin typeface="Courier New" charset="0"/>
                </a:rPr>
                <a:t>p</a:t>
              </a:r>
              <a:r>
                <a:rPr lang="en-US" sz="1600" dirty="0">
                  <a:solidFill>
                    <a:srgbClr val="0000FF"/>
                  </a:solidFill>
                  <a:latin typeface="Courier New" charset="0"/>
                </a:rPr>
                <a:t> must be a floating-point number between 0 (never)</a:t>
              </a:r>
            </a:p>
            <a:p>
              <a:r>
                <a:rPr lang="en-US" sz="1600" dirty="0">
                  <a:solidFill>
                    <a:srgbClr val="0000FF"/>
                  </a:solidFill>
                  <a:latin typeface="Courier New" charset="0"/>
                </a:rPr>
                <a:t> * and 1 (always).</a:t>
              </a:r>
            </a:p>
            <a:p>
              <a:r>
                <a:rPr lang="en-US" sz="1600" dirty="0">
                  <a:solidFill>
                    <a:srgbClr val="0000FF"/>
                  </a:solidFill>
                  <a:latin typeface="Courier New" charset="0"/>
                </a:rPr>
                <a:t> */</a:t>
              </a:r>
            </a:p>
            <a:p>
              <a:endParaRPr lang="en-US" sz="1100" dirty="0">
                <a:solidFill>
                  <a:srgbClr val="000000"/>
                </a:solidFill>
                <a:latin typeface="Courier New" charset="0"/>
              </a:endParaRPr>
            </a:p>
            <a:p>
              <a:r>
                <a:rPr lang="en-US" sz="1600" dirty="0" err="1">
                  <a:solidFill>
                    <a:srgbClr val="000000"/>
                  </a:solidFill>
                  <a:latin typeface="Courier New" charset="0"/>
                </a:rPr>
                <a:t>bool</a:t>
              </a:r>
              <a:r>
                <a:rPr lang="en-US" sz="1600" dirty="0">
                  <a:solidFill>
                    <a:srgbClr val="000000"/>
                  </a:solidFill>
                  <a:latin typeface="Courier New" charset="0"/>
                </a:rPr>
                <a:t> </a:t>
              </a:r>
              <a:r>
                <a:rPr lang="en-US" sz="1600" dirty="0" err="1">
                  <a:solidFill>
                    <a:srgbClr val="000000"/>
                  </a:solidFill>
                  <a:latin typeface="Courier New" charset="0"/>
                </a:rPr>
                <a:t>randomChance(double</a:t>
              </a:r>
              <a:r>
                <a:rPr lang="en-US" sz="1600" dirty="0">
                  <a:solidFill>
                    <a:srgbClr val="000000"/>
                  </a:solidFill>
                  <a:latin typeface="Courier New" charset="0"/>
                </a:rPr>
                <a:t> </a:t>
              </a:r>
              <a:r>
                <a:rPr lang="en-US" sz="1600" dirty="0" err="1">
                  <a:solidFill>
                    <a:srgbClr val="000000"/>
                  </a:solidFill>
                  <a:latin typeface="Courier New" charset="0"/>
                </a:rPr>
                <a:t>p</a:t>
              </a:r>
              <a:r>
                <a:rPr lang="en-US" sz="1600" dirty="0">
                  <a:solidFill>
                    <a:srgbClr val="000000"/>
                  </a:solidFill>
                  <a:latin typeface="Courier New" charset="0"/>
                </a:rPr>
                <a:t>);</a:t>
              </a:r>
            </a:p>
            <a:p>
              <a:endParaRPr lang="en-US" sz="1600" dirty="0">
                <a:solidFill>
                  <a:srgbClr val="000000"/>
                </a:solidFill>
                <a:latin typeface="Courier New" charset="0"/>
              </a:endParaRP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random.h</a:t>
            </a:r>
            <a:r>
              <a:rPr lang="en-US" sz="4000" dirty="0">
                <a:solidFill>
                  <a:srgbClr val="FF0000"/>
                </a:solidFill>
              </a:rPr>
              <a:t> Interface</a:t>
            </a: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2627" name="Text Box 3"/>
          <p:cNvSpPr txBox="1">
            <a:spLocks noChangeArrowheads="1"/>
          </p:cNvSpPr>
          <p:nvPr/>
        </p:nvSpPr>
        <p:spPr bwMode="auto">
          <a:xfrm>
            <a:off x="373063" y="1193800"/>
            <a:ext cx="8440737" cy="5355313"/>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Function: randomReal</a:t>
            </a:r>
          </a:p>
          <a:p>
            <a:r>
              <a:rPr lang="en-US" sz="1600" dirty="0">
                <a:solidFill>
                  <a:srgbClr val="0000FF"/>
                </a:solidFill>
                <a:latin typeface="Courier New" charset="0"/>
              </a:rPr>
              <a:t> * Usage: double d = randomReal(low, high);</a:t>
            </a:r>
          </a:p>
          <a:p>
            <a:r>
              <a:rPr lang="en-US" sz="1600" dirty="0">
                <a:solidFill>
                  <a:srgbClr val="0000FF"/>
                </a:solidFill>
                <a:latin typeface="Courier New" charset="0"/>
              </a:rPr>
              <a:t> * ----------------------------------------</a:t>
            </a:r>
          </a:p>
          <a:p>
            <a:r>
              <a:rPr lang="en-US" sz="1600" dirty="0">
                <a:solidFill>
                  <a:srgbClr val="0000FF"/>
                </a:solidFill>
                <a:latin typeface="Courier New" charset="0"/>
              </a:rPr>
              <a:t> * Returns a random number in the half-open interval [low, high).</a:t>
            </a:r>
          </a:p>
          <a:p>
            <a:r>
              <a:rPr lang="en-US" sz="1600" dirty="0">
                <a:solidFill>
                  <a:srgbClr val="0000FF"/>
                </a:solidFill>
                <a:latin typeface="Courier New" charset="0"/>
              </a:rPr>
              <a:t> * A half-open interval includes the first endpoint but not the </a:t>
            </a:r>
          </a:p>
          <a:p>
            <a:r>
              <a:rPr lang="en-US" sz="1600" dirty="0">
                <a:solidFill>
                  <a:srgbClr val="0000FF"/>
                </a:solidFill>
                <a:latin typeface="Courier New" charset="0"/>
              </a:rPr>
              <a:t> * second.</a:t>
            </a:r>
          </a:p>
          <a:p>
            <a:r>
              <a:rPr lang="en-US" sz="1600" dirty="0">
                <a:solidFill>
                  <a:srgbClr val="0000FF"/>
                </a:solidFill>
                <a:latin typeface="Courier New" charset="0"/>
              </a:rPr>
              <a:t> */</a:t>
            </a:r>
          </a:p>
          <a:p>
            <a:endParaRPr lang="en-US" sz="1100" dirty="0">
              <a:solidFill>
                <a:srgbClr val="0000FF"/>
              </a:solidFill>
              <a:latin typeface="Courier New" charset="0"/>
            </a:endParaRPr>
          </a:p>
          <a:p>
            <a:r>
              <a:rPr lang="en-US" sz="1600" dirty="0">
                <a:solidFill>
                  <a:srgbClr val="000000"/>
                </a:solidFill>
                <a:latin typeface="Courier New" charset="0"/>
              </a:rPr>
              <a:t>double randomReal(double low, double high);</a:t>
            </a:r>
          </a:p>
          <a:p>
            <a:endParaRPr lang="en-US" sz="1600" dirty="0">
              <a:solidFill>
                <a:srgbClr val="000000"/>
              </a:solidFill>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Function: </a:t>
            </a:r>
            <a:r>
              <a:rPr lang="en-US" sz="1600" dirty="0" err="1">
                <a:solidFill>
                  <a:srgbClr val="0000FF"/>
                </a:solidFill>
                <a:latin typeface="Courier New" charset="0"/>
              </a:rPr>
              <a:t>randomChance</a:t>
            </a:r>
            <a:endParaRPr lang="en-US" sz="1600" dirty="0">
              <a:solidFill>
                <a:srgbClr val="0000FF"/>
              </a:solidFill>
              <a:latin typeface="Courier New" charset="0"/>
            </a:endParaRPr>
          </a:p>
          <a:p>
            <a:r>
              <a:rPr lang="en-US" sz="1600" dirty="0">
                <a:solidFill>
                  <a:srgbClr val="0000FF"/>
                </a:solidFill>
                <a:latin typeface="Courier New" charset="0"/>
              </a:rPr>
              <a:t> * Usage: if (</a:t>
            </a:r>
            <a:r>
              <a:rPr lang="en-US" sz="1600" dirty="0" err="1">
                <a:solidFill>
                  <a:srgbClr val="0000FF"/>
                </a:solidFill>
                <a:latin typeface="Courier New" charset="0"/>
              </a:rPr>
              <a:t>randomChance(p</a:t>
            </a:r>
            <a:r>
              <a:rPr lang="en-US" sz="1600" dirty="0">
                <a:solidFill>
                  <a:srgbClr val="0000FF"/>
                </a:solidFill>
                <a:latin typeface="Courier New" charset="0"/>
              </a:rPr>
              <a:t>)) ...</a:t>
            </a:r>
          </a:p>
          <a:p>
            <a:r>
              <a:rPr lang="en-US" sz="1600" dirty="0">
                <a:solidFill>
                  <a:srgbClr val="0000FF"/>
                </a:solidFill>
                <a:latin typeface="Courier New" charset="0"/>
              </a:rPr>
              <a:t> * -------------------------------</a:t>
            </a:r>
          </a:p>
          <a:p>
            <a:r>
              <a:rPr lang="en-US" sz="1600" dirty="0">
                <a:solidFill>
                  <a:srgbClr val="0000FF"/>
                </a:solidFill>
                <a:latin typeface="Courier New" charset="0"/>
              </a:rPr>
              <a:t> * Returns true with the probability indicated by </a:t>
            </a:r>
            <a:r>
              <a:rPr lang="en-US" sz="1600" dirty="0" err="1">
                <a:solidFill>
                  <a:srgbClr val="0000FF"/>
                </a:solidFill>
                <a:latin typeface="Courier New" charset="0"/>
              </a:rPr>
              <a:t>p</a:t>
            </a:r>
            <a:r>
              <a:rPr lang="en-US" sz="1600" dirty="0">
                <a:solidFill>
                  <a:srgbClr val="0000FF"/>
                </a:solidFill>
                <a:latin typeface="Courier New" charset="0"/>
              </a:rPr>
              <a:t>.  The</a:t>
            </a:r>
          </a:p>
          <a:p>
            <a:r>
              <a:rPr lang="en-US" sz="1600" dirty="0">
                <a:solidFill>
                  <a:srgbClr val="0000FF"/>
                </a:solidFill>
                <a:latin typeface="Courier New" charset="0"/>
              </a:rPr>
              <a:t> * argument </a:t>
            </a:r>
            <a:r>
              <a:rPr lang="en-US" sz="1600" dirty="0" err="1">
                <a:solidFill>
                  <a:srgbClr val="0000FF"/>
                </a:solidFill>
                <a:latin typeface="Courier New" charset="0"/>
              </a:rPr>
              <a:t>p</a:t>
            </a:r>
            <a:r>
              <a:rPr lang="en-US" sz="1600" dirty="0">
                <a:solidFill>
                  <a:srgbClr val="0000FF"/>
                </a:solidFill>
                <a:latin typeface="Courier New" charset="0"/>
              </a:rPr>
              <a:t> must be a floating-point number between 0 (never)</a:t>
            </a:r>
          </a:p>
          <a:p>
            <a:r>
              <a:rPr lang="en-US" sz="1600" dirty="0">
                <a:solidFill>
                  <a:srgbClr val="0000FF"/>
                </a:solidFill>
                <a:latin typeface="Courier New" charset="0"/>
              </a:rPr>
              <a:t> * and 1 (always).</a:t>
            </a:r>
          </a:p>
          <a:p>
            <a:r>
              <a:rPr lang="en-US" sz="1600" dirty="0">
                <a:solidFill>
                  <a:srgbClr val="0000FF"/>
                </a:solidFill>
                <a:latin typeface="Courier New" charset="0"/>
              </a:rPr>
              <a:t> */</a:t>
            </a:r>
          </a:p>
          <a:p>
            <a:endParaRPr lang="en-US" sz="1100" dirty="0">
              <a:solidFill>
                <a:srgbClr val="000000"/>
              </a:solidFill>
              <a:latin typeface="Courier New" charset="0"/>
            </a:endParaRPr>
          </a:p>
          <a:p>
            <a:r>
              <a:rPr lang="en-US" sz="1600" dirty="0" err="1">
                <a:solidFill>
                  <a:srgbClr val="000000"/>
                </a:solidFill>
                <a:latin typeface="Courier New" charset="0"/>
              </a:rPr>
              <a:t>bool</a:t>
            </a:r>
            <a:r>
              <a:rPr lang="en-US" sz="1600" dirty="0">
                <a:solidFill>
                  <a:srgbClr val="000000"/>
                </a:solidFill>
                <a:latin typeface="Courier New" charset="0"/>
              </a:rPr>
              <a:t> </a:t>
            </a:r>
            <a:r>
              <a:rPr lang="en-US" sz="1600" dirty="0" err="1">
                <a:solidFill>
                  <a:srgbClr val="000000"/>
                </a:solidFill>
                <a:latin typeface="Courier New" charset="0"/>
              </a:rPr>
              <a:t>randomChance(double</a:t>
            </a:r>
            <a:r>
              <a:rPr lang="en-US" sz="1600" dirty="0">
                <a:solidFill>
                  <a:srgbClr val="000000"/>
                </a:solidFill>
                <a:latin typeface="Courier New" charset="0"/>
              </a:rPr>
              <a:t> </a:t>
            </a:r>
            <a:r>
              <a:rPr lang="en-US" sz="1600" dirty="0" err="1">
                <a:solidFill>
                  <a:srgbClr val="000000"/>
                </a:solidFill>
                <a:latin typeface="Courier New" charset="0"/>
              </a:rPr>
              <a:t>p</a:t>
            </a:r>
            <a:r>
              <a:rPr lang="en-US" sz="1600" dirty="0">
                <a:solidFill>
                  <a:srgbClr val="000000"/>
                </a:solidFill>
                <a:latin typeface="Courier New" charset="0"/>
              </a:rPr>
              <a:t>);</a:t>
            </a:r>
          </a:p>
          <a:p>
            <a:endParaRPr lang="en-US" sz="1600" dirty="0">
              <a:solidFill>
                <a:srgbClr val="000000"/>
              </a:solidFill>
              <a:latin typeface="Courier New" charset="0"/>
            </a:endParaRPr>
          </a:p>
        </p:txBody>
      </p:sp>
      <p:grpSp>
        <p:nvGrpSpPr>
          <p:cNvPr id="2" name="Group 4"/>
          <p:cNvGrpSpPr>
            <a:grpSpLocks/>
          </p:cNvGrpSpPr>
          <p:nvPr/>
        </p:nvGrpSpPr>
        <p:grpSpPr bwMode="auto">
          <a:xfrm>
            <a:off x="355600" y="1143000"/>
            <a:ext cx="8494713" cy="5313363"/>
            <a:chOff x="240" y="720"/>
            <a:chExt cx="5280" cy="3347"/>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2630" name="Text Box 6"/>
            <p:cNvSpPr txBox="1">
              <a:spLocks noChangeArrowheads="1"/>
            </p:cNvSpPr>
            <p:nvPr/>
          </p:nvSpPr>
          <p:spPr bwMode="auto">
            <a:xfrm>
              <a:off x="251" y="752"/>
              <a:ext cx="5261" cy="3315"/>
            </a:xfrm>
            <a:prstGeom prst="rect">
              <a:avLst/>
            </a:prstGeom>
            <a:noFill/>
            <a:ln w="9525">
              <a:noFill/>
              <a:miter lim="800000"/>
              <a:headEnd/>
              <a:tailEnd/>
            </a:ln>
            <a:effectLst/>
          </p:spPr>
          <p:txBody>
            <a:bodyPr>
              <a:prstTxWarp prst="textNoShape">
                <a:avLst/>
              </a:prstTxWarp>
              <a:spAutoFit/>
            </a:bodyPr>
            <a:lstStyle/>
            <a:p>
              <a:r>
                <a:rPr lang="en-US" altLang="zh-CN" sz="1600" dirty="0">
                  <a:solidFill>
                    <a:srgbClr val="0000FF"/>
                  </a:solidFill>
                  <a:latin typeface="Courier New" charset="0"/>
                </a:rPr>
                <a:t>/*</a:t>
              </a:r>
            </a:p>
            <a:p>
              <a:r>
                <a:rPr lang="en-US" altLang="zh-CN" sz="1600" dirty="0">
                  <a:solidFill>
                    <a:srgbClr val="0000FF"/>
                  </a:solidFill>
                  <a:latin typeface="Courier New" charset="0"/>
                </a:rPr>
                <a:t> * Function: </a:t>
              </a:r>
              <a:r>
                <a:rPr lang="en-US" altLang="zh-CN" sz="1600" dirty="0" err="1">
                  <a:solidFill>
                    <a:srgbClr val="0000FF"/>
                  </a:solidFill>
                  <a:latin typeface="Courier New" charset="0"/>
                </a:rPr>
                <a:t>randomBool</a:t>
              </a:r>
              <a:endParaRPr lang="en-US" altLang="zh-CN" sz="1600" dirty="0">
                <a:solidFill>
                  <a:srgbClr val="0000FF"/>
                </a:solidFill>
                <a:latin typeface="Courier New" charset="0"/>
              </a:endParaRPr>
            </a:p>
            <a:p>
              <a:r>
                <a:rPr lang="en-US" altLang="zh-CN" sz="1600" dirty="0">
                  <a:solidFill>
                    <a:srgbClr val="0000FF"/>
                  </a:solidFill>
                  <a:latin typeface="Courier New" charset="0"/>
                </a:rPr>
                <a:t> * Usage: if (</a:t>
              </a:r>
              <a:r>
                <a:rPr lang="en-US" altLang="zh-CN" sz="1600" dirty="0" err="1">
                  <a:solidFill>
                    <a:srgbClr val="0000FF"/>
                  </a:solidFill>
                  <a:latin typeface="Courier New" charset="0"/>
                </a:rPr>
                <a:t>randomBool</a:t>
              </a:r>
              <a:r>
                <a:rPr lang="en-US" altLang="zh-CN" sz="1600" dirty="0">
                  <a:solidFill>
                    <a:srgbClr val="0000FF"/>
                  </a:solidFill>
                  <a:latin typeface="Courier New" charset="0"/>
                </a:rPr>
                <a:t>()) ...</a:t>
              </a:r>
            </a:p>
            <a:p>
              <a:r>
                <a:rPr lang="en-US" altLang="zh-CN" sz="1600" dirty="0">
                  <a:solidFill>
                    <a:srgbClr val="0000FF"/>
                  </a:solidFill>
                  <a:latin typeface="Courier New" charset="0"/>
                </a:rPr>
                <a:t> * -------------------------------</a:t>
              </a:r>
            </a:p>
            <a:p>
              <a:r>
                <a:rPr lang="en-US" altLang="zh-CN" sz="1600" dirty="0">
                  <a:solidFill>
                    <a:srgbClr val="0000FF"/>
                  </a:solidFill>
                  <a:latin typeface="Courier New" charset="0"/>
                </a:rPr>
                <a:t> * Returns &lt;code&gt;true&lt;/code&gt; with 50% probability.</a:t>
              </a:r>
            </a:p>
            <a:p>
              <a:r>
                <a:rPr lang="en-US" altLang="zh-CN" sz="1600" dirty="0">
                  <a:solidFill>
                    <a:srgbClr val="0000FF"/>
                  </a:solidFill>
                  <a:latin typeface="Courier New" charset="0"/>
                </a:rPr>
                <a:t> */</a:t>
              </a:r>
            </a:p>
            <a:p>
              <a:r>
                <a:rPr lang="en-US" altLang="zh-CN" sz="1600" dirty="0">
                  <a:latin typeface="Courier New" charset="0"/>
                </a:rPr>
                <a:t>bool </a:t>
              </a:r>
              <a:r>
                <a:rPr lang="en-US" altLang="zh-CN" sz="1600" dirty="0" err="1">
                  <a:latin typeface="Courier New" charset="0"/>
                </a:rPr>
                <a:t>randomBool</a:t>
              </a:r>
              <a:r>
                <a:rPr lang="en-US" altLang="zh-CN" sz="1600" dirty="0">
                  <a:latin typeface="Courier New" charset="0"/>
                </a:rPr>
                <a:t>();</a:t>
              </a:r>
            </a:p>
            <a:p>
              <a:endParaRPr lang="en-US" altLang="zh-CN" sz="1600" dirty="0">
                <a:solidFill>
                  <a:srgbClr val="0000FF"/>
                </a:solidFill>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Function: </a:t>
              </a:r>
              <a:r>
                <a:rPr lang="en-US" sz="1600" dirty="0" err="1">
                  <a:solidFill>
                    <a:srgbClr val="0000FF"/>
                  </a:solidFill>
                  <a:latin typeface="Courier New" charset="0"/>
                </a:rPr>
                <a:t>setRandomSeed</a:t>
              </a:r>
              <a:endParaRPr lang="en-US" sz="1600" dirty="0">
                <a:solidFill>
                  <a:srgbClr val="0000FF"/>
                </a:solidFill>
                <a:latin typeface="Courier New" charset="0"/>
              </a:endParaRPr>
            </a:p>
            <a:p>
              <a:r>
                <a:rPr lang="en-US" sz="1600" dirty="0">
                  <a:solidFill>
                    <a:srgbClr val="0000FF"/>
                  </a:solidFill>
                  <a:latin typeface="Courier New" charset="0"/>
                </a:rPr>
                <a:t> * Usage: </a:t>
              </a:r>
              <a:r>
                <a:rPr lang="en-US" sz="1600" dirty="0" err="1">
                  <a:solidFill>
                    <a:srgbClr val="0000FF"/>
                  </a:solidFill>
                  <a:latin typeface="Courier New" charset="0"/>
                </a:rPr>
                <a:t>setRandomSeed(seed</a:t>
              </a:r>
              <a:r>
                <a:rPr lang="en-US" sz="1600" dirty="0">
                  <a:solidFill>
                    <a:srgbClr val="0000FF"/>
                  </a:solidFill>
                  <a:latin typeface="Courier New" charset="0"/>
                </a:rPr>
                <a:t>);</a:t>
              </a:r>
            </a:p>
            <a:p>
              <a:r>
                <a:rPr lang="en-US" sz="1600" dirty="0">
                  <a:solidFill>
                    <a:srgbClr val="0000FF"/>
                  </a:solidFill>
                  <a:latin typeface="Courier New" charset="0"/>
                </a:rPr>
                <a:t> * ---------------------------</a:t>
              </a:r>
            </a:p>
            <a:p>
              <a:r>
                <a:rPr lang="en-US" sz="1600" dirty="0">
                  <a:solidFill>
                    <a:srgbClr val="0000FF"/>
                  </a:solidFill>
                  <a:latin typeface="Courier New" charset="0"/>
                </a:rPr>
                <a:t> * Sets the internal random number seed to the specified value.</a:t>
              </a:r>
            </a:p>
            <a:p>
              <a:r>
                <a:rPr lang="en-US" sz="1600" dirty="0">
                  <a:solidFill>
                    <a:srgbClr val="0000FF"/>
                  </a:solidFill>
                  <a:latin typeface="Courier New" charset="0"/>
                </a:rPr>
                <a:t> * You can use this function to set a specific starting point</a:t>
              </a:r>
            </a:p>
            <a:p>
              <a:r>
                <a:rPr lang="en-US" sz="1600" dirty="0">
                  <a:solidFill>
                    <a:srgbClr val="0000FF"/>
                  </a:solidFill>
                  <a:latin typeface="Courier New" charset="0"/>
                </a:rPr>
                <a:t> * for the pseudorandom sequence or to ensure that program</a:t>
              </a:r>
            </a:p>
            <a:p>
              <a:r>
                <a:rPr lang="en-US" sz="1600" dirty="0">
                  <a:solidFill>
                    <a:srgbClr val="0000FF"/>
                  </a:solidFill>
                  <a:latin typeface="Courier New" charset="0"/>
                </a:rPr>
                <a:t> * behavior is repeatable during the debugging phase.</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void </a:t>
              </a:r>
              <a:r>
                <a:rPr lang="en-US" sz="1600" dirty="0" err="1">
                  <a:solidFill>
                    <a:srgbClr val="000000"/>
                  </a:solidFill>
                  <a:latin typeface="Courier New" charset="0"/>
                </a:rPr>
                <a:t>setRandomSeed</a:t>
              </a:r>
              <a:r>
                <a:rPr lang="en-US" sz="1600" dirty="0">
                  <a:solidFill>
                    <a:srgbClr val="000000"/>
                  </a:solidFill>
                  <a:latin typeface="Courier New" charset="0"/>
                </a:rPr>
                <a:t>(int seed);</a:t>
              </a:r>
            </a:p>
            <a:p>
              <a:endParaRPr lang="en-US" sz="1600" dirty="0">
                <a:solidFill>
                  <a:srgbClr val="000000"/>
                </a:solidFill>
                <a:latin typeface="Courier New" charset="0"/>
              </a:endParaRPr>
            </a:p>
            <a:p>
              <a:r>
                <a:rPr lang="en-US" sz="1600" dirty="0">
                  <a:solidFill>
                    <a:srgbClr val="000000"/>
                  </a:solidFill>
                  <a:latin typeface="Courier New" charset="0"/>
                </a:rPr>
                <a:t>#</a:t>
              </a:r>
              <a:r>
                <a:rPr lang="en-US" sz="1600" dirty="0" err="1">
                  <a:solidFill>
                    <a:srgbClr val="000000"/>
                  </a:solidFill>
                  <a:latin typeface="Courier New" charset="0"/>
                </a:rPr>
                <a:t>endif</a:t>
              </a:r>
              <a:endParaRPr lang="en-US" sz="1600" dirty="0">
                <a:solidFill>
                  <a:srgbClr val="000000"/>
                </a:solidFill>
                <a:latin typeface="Courier New" charset="0"/>
              </a:endParaRP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random.h</a:t>
            </a:r>
            <a:r>
              <a:rPr lang="en-US" sz="4000" dirty="0">
                <a:solidFill>
                  <a:srgbClr val="FF0000"/>
                </a:solidFill>
              </a:rPr>
              <a:t> Interface</a:t>
            </a: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0579" name="Text Box 3"/>
          <p:cNvSpPr txBox="1">
            <a:spLocks noChangeArrowheads="1"/>
          </p:cNvSpPr>
          <p:nvPr/>
        </p:nvSpPr>
        <p:spPr bwMode="auto">
          <a:xfrm>
            <a:off x="374904" y="1193800"/>
            <a:ext cx="8440737" cy="3785652"/>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random.cpp</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file implements the </a:t>
            </a:r>
            <a:r>
              <a:rPr lang="en-US" sz="1600" dirty="0" err="1">
                <a:solidFill>
                  <a:srgbClr val="0000FF"/>
                </a:solidFill>
                <a:latin typeface="Courier New" charset="0"/>
              </a:rPr>
              <a:t>random.h</a:t>
            </a:r>
            <a:r>
              <a:rPr lang="en-US" sz="1600" dirty="0">
                <a:solidFill>
                  <a:srgbClr val="0000FF"/>
                </a:solidFill>
                <a:latin typeface="Courier New" charset="0"/>
              </a:rPr>
              <a:t> interface.</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#include &lt;</a:t>
            </a:r>
            <a:r>
              <a:rPr lang="en-US" sz="1600" dirty="0" err="1">
                <a:solidFill>
                  <a:srgbClr val="000000"/>
                </a:solidFill>
                <a:latin typeface="Courier New" charset="0"/>
              </a:rPr>
              <a:t>cstdlib</a:t>
            </a:r>
            <a:r>
              <a:rPr lang="en-US" sz="1600" dirty="0">
                <a:solidFill>
                  <a:srgbClr val="000000"/>
                </a:solidFill>
                <a:latin typeface="Courier New" charset="0"/>
              </a:rPr>
              <a:t>&gt;</a:t>
            </a:r>
          </a:p>
          <a:p>
            <a:r>
              <a:rPr lang="en-US" sz="1600" dirty="0">
                <a:solidFill>
                  <a:srgbClr val="000000"/>
                </a:solidFill>
                <a:latin typeface="Courier New" charset="0"/>
              </a:rPr>
              <a:t>#include &lt;</a:t>
            </a:r>
            <a:r>
              <a:rPr lang="en-US" sz="1600" dirty="0" err="1">
                <a:solidFill>
                  <a:srgbClr val="000000"/>
                </a:solidFill>
                <a:latin typeface="Courier New" charset="0"/>
              </a:rPr>
              <a:t>cmath</a:t>
            </a:r>
            <a:r>
              <a:rPr lang="en-US" sz="1600" dirty="0">
                <a:solidFill>
                  <a:srgbClr val="000000"/>
                </a:solidFill>
                <a:latin typeface="Courier New" charset="0"/>
              </a:rPr>
              <a:t>&gt;</a:t>
            </a:r>
          </a:p>
          <a:p>
            <a:r>
              <a:rPr lang="en-US" sz="1600" dirty="0">
                <a:solidFill>
                  <a:srgbClr val="000000"/>
                </a:solidFill>
                <a:latin typeface="Courier New" charset="0"/>
              </a:rPr>
              <a:t>#include &lt;</a:t>
            </a:r>
            <a:r>
              <a:rPr lang="en-US" sz="1600" dirty="0" err="1">
                <a:solidFill>
                  <a:srgbClr val="000000"/>
                </a:solidFill>
                <a:latin typeface="Courier New" charset="0"/>
              </a:rPr>
              <a:t>ctime</a:t>
            </a:r>
            <a:r>
              <a:rPr lang="en-US" sz="1600" dirty="0">
                <a:solidFill>
                  <a:srgbClr val="000000"/>
                </a:solidFill>
                <a:latin typeface="Courier New" charset="0"/>
              </a:rPr>
              <a:t>&gt;</a:t>
            </a:r>
          </a:p>
          <a:p>
            <a:r>
              <a:rPr lang="en-US" sz="1600" dirty="0">
                <a:solidFill>
                  <a:srgbClr val="000000"/>
                </a:solidFill>
                <a:latin typeface="Courier New" charset="0"/>
              </a:rPr>
              <a:t>#include "</a:t>
            </a:r>
            <a:r>
              <a:rPr lang="en-US" sz="1600" dirty="0" err="1">
                <a:solidFill>
                  <a:srgbClr val="000000"/>
                </a:solidFill>
                <a:latin typeface="Courier New" charset="0"/>
              </a:rPr>
              <a:t>random.h</a:t>
            </a:r>
            <a:r>
              <a:rPr lang="en-US" sz="1600" dirty="0">
                <a:solidFill>
                  <a:srgbClr val="000000"/>
                </a:solidFill>
                <a:latin typeface="Courier New" charset="0"/>
              </a:rPr>
              <a:t>"</a:t>
            </a:r>
          </a:p>
          <a:p>
            <a:r>
              <a:rPr lang="en-US" sz="1600" dirty="0">
                <a:solidFill>
                  <a:srgbClr val="000000"/>
                </a:solidFill>
                <a:latin typeface="Courier New" charset="0"/>
              </a:rPr>
              <a:t>using namespace </a:t>
            </a:r>
            <a:r>
              <a:rPr lang="en-US" sz="1600" dirty="0" err="1">
                <a:solidFill>
                  <a:srgbClr val="000000"/>
                </a:solidFill>
                <a:latin typeface="Courier New" charset="0"/>
              </a:rPr>
              <a:t>std</a:t>
            </a:r>
            <a:r>
              <a:rPr lang="en-US" sz="1600" dirty="0">
                <a:solidFill>
                  <a:srgbClr val="000000"/>
                </a:solidFill>
                <a:latin typeface="Courier New" charset="0"/>
              </a:rPr>
              <a:t>;</a:t>
            </a:r>
          </a:p>
          <a:p>
            <a:endParaRPr lang="en-US" sz="1600" dirty="0">
              <a:solidFill>
                <a:srgbClr val="000000"/>
              </a:solidFill>
              <a:latin typeface="Courier New" charset="0"/>
            </a:endParaRPr>
          </a:p>
          <a:p>
            <a:r>
              <a:rPr lang="en-US" sz="1600" dirty="0">
                <a:solidFill>
                  <a:srgbClr val="0000FF"/>
                </a:solidFill>
                <a:latin typeface="Courier New" charset="0"/>
              </a:rPr>
              <a:t>/* Private function prototype */</a:t>
            </a:r>
          </a:p>
          <a:p>
            <a:endParaRPr lang="en-US" sz="1600" dirty="0">
              <a:solidFill>
                <a:srgbClr val="000000"/>
              </a:solidFill>
              <a:latin typeface="Courier New" charset="0"/>
            </a:endParaRPr>
          </a:p>
          <a:p>
            <a:r>
              <a:rPr lang="en-US" sz="1600" dirty="0">
                <a:solidFill>
                  <a:srgbClr val="000000"/>
                </a:solidFill>
                <a:latin typeface="Courier New" charset="0"/>
              </a:rPr>
              <a:t>static void </a:t>
            </a:r>
            <a:r>
              <a:rPr lang="en-US" sz="1600" dirty="0" err="1">
                <a:solidFill>
                  <a:srgbClr val="000000"/>
                </a:solidFill>
                <a:latin typeface="Courier New" charset="0"/>
              </a:rPr>
              <a:t>initRandomSeed</a:t>
            </a:r>
            <a:r>
              <a:rPr lang="en-US" sz="1600" dirty="0">
                <a:solidFill>
                  <a:srgbClr val="000000"/>
                </a:solidFill>
                <a:latin typeface="Courier New" charset="0"/>
              </a:rPr>
              <a:t>();</a:t>
            </a:r>
            <a:endParaRPr lang="en-US" sz="1600" dirty="0">
              <a:latin typeface="Courier New" charset="0"/>
            </a:endParaRP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random.cpp</a:t>
            </a:r>
            <a:r>
              <a:rPr lang="en-US" sz="4000" dirty="0">
                <a:solidFill>
                  <a:srgbClr val="FF0000"/>
                </a:solidFill>
              </a:rPr>
              <a:t> Implementation</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2627" name="Text Box 3"/>
          <p:cNvSpPr txBox="1">
            <a:spLocks noChangeArrowheads="1"/>
          </p:cNvSpPr>
          <p:nvPr/>
        </p:nvSpPr>
        <p:spPr bwMode="auto">
          <a:xfrm>
            <a:off x="381000" y="1193800"/>
            <a:ext cx="8440737" cy="3785652"/>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random.cpp</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file implements the </a:t>
            </a:r>
            <a:r>
              <a:rPr lang="en-US" sz="1600" dirty="0" err="1">
                <a:solidFill>
                  <a:srgbClr val="0000FF"/>
                </a:solidFill>
                <a:latin typeface="Courier New" charset="0"/>
              </a:rPr>
              <a:t>random.h</a:t>
            </a:r>
            <a:r>
              <a:rPr lang="en-US" sz="1600" dirty="0">
                <a:solidFill>
                  <a:srgbClr val="0000FF"/>
                </a:solidFill>
                <a:latin typeface="Courier New" charset="0"/>
              </a:rPr>
              <a:t> interface.</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#include &lt;</a:t>
            </a:r>
            <a:r>
              <a:rPr lang="en-US" sz="1600" dirty="0" err="1">
                <a:solidFill>
                  <a:srgbClr val="000000"/>
                </a:solidFill>
                <a:latin typeface="Courier New" charset="0"/>
              </a:rPr>
              <a:t>cstdlib</a:t>
            </a:r>
            <a:r>
              <a:rPr lang="en-US" sz="1600" dirty="0">
                <a:solidFill>
                  <a:srgbClr val="000000"/>
                </a:solidFill>
                <a:latin typeface="Courier New" charset="0"/>
              </a:rPr>
              <a:t>&gt;</a:t>
            </a:r>
          </a:p>
          <a:p>
            <a:r>
              <a:rPr lang="en-US" sz="1600" dirty="0">
                <a:solidFill>
                  <a:srgbClr val="000000"/>
                </a:solidFill>
                <a:latin typeface="Courier New" charset="0"/>
              </a:rPr>
              <a:t>#include &lt;</a:t>
            </a:r>
            <a:r>
              <a:rPr lang="en-US" sz="1600" dirty="0" err="1">
                <a:solidFill>
                  <a:srgbClr val="000000"/>
                </a:solidFill>
                <a:latin typeface="Courier New" charset="0"/>
              </a:rPr>
              <a:t>cmath</a:t>
            </a:r>
            <a:r>
              <a:rPr lang="en-US" sz="1600" dirty="0">
                <a:solidFill>
                  <a:srgbClr val="000000"/>
                </a:solidFill>
                <a:latin typeface="Courier New" charset="0"/>
              </a:rPr>
              <a:t>&gt;</a:t>
            </a:r>
          </a:p>
          <a:p>
            <a:r>
              <a:rPr lang="en-US" sz="1600" dirty="0">
                <a:solidFill>
                  <a:srgbClr val="000000"/>
                </a:solidFill>
                <a:latin typeface="Courier New" charset="0"/>
              </a:rPr>
              <a:t>#include &lt;</a:t>
            </a:r>
            <a:r>
              <a:rPr lang="en-US" sz="1600" dirty="0" err="1">
                <a:solidFill>
                  <a:srgbClr val="000000"/>
                </a:solidFill>
                <a:latin typeface="Courier New" charset="0"/>
              </a:rPr>
              <a:t>ctime</a:t>
            </a:r>
            <a:r>
              <a:rPr lang="en-US" sz="1600" dirty="0">
                <a:solidFill>
                  <a:srgbClr val="000000"/>
                </a:solidFill>
                <a:latin typeface="Courier New" charset="0"/>
              </a:rPr>
              <a:t>&gt;</a:t>
            </a:r>
          </a:p>
          <a:p>
            <a:r>
              <a:rPr lang="en-US" sz="1600" dirty="0">
                <a:solidFill>
                  <a:srgbClr val="000000"/>
                </a:solidFill>
                <a:latin typeface="Courier New" charset="0"/>
              </a:rPr>
              <a:t>#include "</a:t>
            </a:r>
            <a:r>
              <a:rPr lang="en-US" sz="1600" dirty="0" err="1">
                <a:solidFill>
                  <a:srgbClr val="000000"/>
                </a:solidFill>
                <a:latin typeface="Courier New" charset="0"/>
              </a:rPr>
              <a:t>random.h</a:t>
            </a:r>
            <a:r>
              <a:rPr lang="en-US" sz="1600" dirty="0">
                <a:solidFill>
                  <a:srgbClr val="000000"/>
                </a:solidFill>
                <a:latin typeface="Courier New" charset="0"/>
              </a:rPr>
              <a:t>"</a:t>
            </a:r>
          </a:p>
          <a:p>
            <a:r>
              <a:rPr lang="en-US" sz="1600" dirty="0">
                <a:solidFill>
                  <a:srgbClr val="000000"/>
                </a:solidFill>
                <a:latin typeface="Courier New" charset="0"/>
              </a:rPr>
              <a:t>using namespace </a:t>
            </a:r>
            <a:r>
              <a:rPr lang="en-US" sz="1600" dirty="0" err="1">
                <a:solidFill>
                  <a:srgbClr val="000000"/>
                </a:solidFill>
                <a:latin typeface="Courier New" charset="0"/>
              </a:rPr>
              <a:t>std</a:t>
            </a:r>
            <a:r>
              <a:rPr lang="en-US" sz="1600" dirty="0">
                <a:solidFill>
                  <a:srgbClr val="000000"/>
                </a:solidFill>
                <a:latin typeface="Courier New" charset="0"/>
              </a:rPr>
              <a:t>;</a:t>
            </a:r>
          </a:p>
          <a:p>
            <a:endParaRPr lang="en-US" sz="1600" dirty="0">
              <a:solidFill>
                <a:srgbClr val="000000"/>
              </a:solidFill>
              <a:latin typeface="Courier New" charset="0"/>
            </a:endParaRPr>
          </a:p>
          <a:p>
            <a:r>
              <a:rPr lang="en-US" sz="1600" dirty="0">
                <a:solidFill>
                  <a:srgbClr val="0000FF"/>
                </a:solidFill>
                <a:latin typeface="Courier New" charset="0"/>
              </a:rPr>
              <a:t>/* Private function prototype */</a:t>
            </a:r>
          </a:p>
          <a:p>
            <a:endParaRPr lang="en-US" sz="1600" dirty="0">
              <a:solidFill>
                <a:srgbClr val="000000"/>
              </a:solidFill>
              <a:latin typeface="Courier New" charset="0"/>
            </a:endParaRPr>
          </a:p>
          <a:p>
            <a:r>
              <a:rPr lang="en-US" sz="1600" dirty="0">
                <a:solidFill>
                  <a:srgbClr val="000000"/>
                </a:solidFill>
                <a:latin typeface="Courier New" charset="0"/>
              </a:rPr>
              <a:t>static void </a:t>
            </a:r>
            <a:r>
              <a:rPr lang="en-US" sz="1600" dirty="0" err="1">
                <a:solidFill>
                  <a:srgbClr val="000000"/>
                </a:solidFill>
                <a:latin typeface="Courier New" charset="0"/>
              </a:rPr>
              <a:t>initRandomSeed</a:t>
            </a:r>
            <a:r>
              <a:rPr lang="en-US" sz="1600" dirty="0">
                <a:solidFill>
                  <a:srgbClr val="000000"/>
                </a:solidFill>
                <a:latin typeface="Courier New" charset="0"/>
              </a:rPr>
              <a:t>();</a:t>
            </a:r>
            <a:endParaRPr lang="en-US" sz="1600" dirty="0">
              <a:latin typeface="Courier New" charset="0"/>
            </a:endParaRPr>
          </a:p>
        </p:txBody>
      </p:sp>
      <p:grpSp>
        <p:nvGrpSpPr>
          <p:cNvPr id="2" name="Group 4"/>
          <p:cNvGrpSpPr>
            <a:grpSpLocks/>
          </p:cNvGrpSpPr>
          <p:nvPr/>
        </p:nvGrpSpPr>
        <p:grpSpPr bwMode="auto">
          <a:xfrm>
            <a:off x="355600" y="1143000"/>
            <a:ext cx="8494713" cy="5313363"/>
            <a:chOff x="240" y="720"/>
            <a:chExt cx="5280" cy="3347"/>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2630" name="Text Box 6"/>
            <p:cNvSpPr txBox="1">
              <a:spLocks noChangeArrowheads="1"/>
            </p:cNvSpPr>
            <p:nvPr/>
          </p:nvSpPr>
          <p:spPr bwMode="auto">
            <a:xfrm>
              <a:off x="251" y="752"/>
              <a:ext cx="5261" cy="3315"/>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Implementation notes: </a:t>
              </a:r>
              <a:r>
                <a:rPr lang="en-US" sz="1600" dirty="0" err="1">
                  <a:solidFill>
                    <a:srgbClr val="0000FF"/>
                  </a:solidFill>
                  <a:latin typeface="Courier New" charset="0"/>
                </a:rPr>
                <a:t>randomInteger</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The code for </a:t>
              </a:r>
              <a:r>
                <a:rPr lang="en-US" sz="1600" dirty="0" err="1">
                  <a:solidFill>
                    <a:srgbClr val="0000FF"/>
                  </a:solidFill>
                  <a:latin typeface="Courier New" charset="0"/>
                </a:rPr>
                <a:t>randomInteger</a:t>
              </a:r>
              <a:r>
                <a:rPr lang="en-US" sz="1600" dirty="0">
                  <a:solidFill>
                    <a:srgbClr val="0000FF"/>
                  </a:solidFill>
                  <a:latin typeface="Courier New" charset="0"/>
                </a:rPr>
                <a:t> produces the number in four steps:</a:t>
              </a:r>
            </a:p>
            <a:p>
              <a:r>
                <a:rPr lang="en-US" sz="1600" dirty="0">
                  <a:solidFill>
                    <a:srgbClr val="0000FF"/>
                  </a:solidFill>
                  <a:latin typeface="Courier New" charset="0"/>
                </a:rPr>
                <a:t> *</a:t>
              </a:r>
            </a:p>
            <a:p>
              <a:r>
                <a:rPr lang="en-US" sz="1600" dirty="0">
                  <a:solidFill>
                    <a:srgbClr val="0000FF"/>
                  </a:solidFill>
                  <a:latin typeface="Courier New" charset="0"/>
                </a:rPr>
                <a:t> * 1. Generate a random real number </a:t>
              </a:r>
              <a:r>
                <a:rPr lang="en-US" sz="1600" dirty="0" err="1">
                  <a:solidFill>
                    <a:srgbClr val="0000FF"/>
                  </a:solidFill>
                  <a:latin typeface="Courier New" charset="0"/>
                </a:rPr>
                <a:t>d</a:t>
              </a:r>
              <a:r>
                <a:rPr lang="en-US" sz="1600" dirty="0">
                  <a:solidFill>
                    <a:srgbClr val="0000FF"/>
                  </a:solidFill>
                  <a:latin typeface="Courier New" charset="0"/>
                </a:rPr>
                <a:t> in the range [0 .. 1).</a:t>
              </a:r>
            </a:p>
            <a:p>
              <a:r>
                <a:rPr lang="en-US" sz="1600" dirty="0">
                  <a:solidFill>
                    <a:srgbClr val="0000FF"/>
                  </a:solidFill>
                  <a:latin typeface="Courier New" charset="0"/>
                </a:rPr>
                <a:t> * 2. Scale the number to the range [0 .. N).</a:t>
              </a:r>
            </a:p>
            <a:p>
              <a:r>
                <a:rPr lang="en-US" sz="1600" dirty="0">
                  <a:solidFill>
                    <a:srgbClr val="0000FF"/>
                  </a:solidFill>
                  <a:latin typeface="Courier New" charset="0"/>
                </a:rPr>
                <a:t> * 3. Translate the number so that the range starts at low.</a:t>
              </a:r>
            </a:p>
            <a:p>
              <a:r>
                <a:rPr lang="en-US" sz="1600" dirty="0">
                  <a:solidFill>
                    <a:srgbClr val="0000FF"/>
                  </a:solidFill>
                  <a:latin typeface="Courier New" charset="0"/>
                </a:rPr>
                <a:t> * 4. Truncate the result to the next lower integer.</a:t>
              </a:r>
            </a:p>
            <a:p>
              <a:r>
                <a:rPr lang="en-US" sz="1600" dirty="0">
                  <a:solidFill>
                    <a:srgbClr val="0000FF"/>
                  </a:solidFill>
                  <a:latin typeface="Courier New" charset="0"/>
                </a:rPr>
                <a:t> *</a:t>
              </a:r>
            </a:p>
            <a:p>
              <a:r>
                <a:rPr lang="en-US" sz="1600" dirty="0">
                  <a:solidFill>
                    <a:srgbClr val="0000FF"/>
                  </a:solidFill>
                  <a:latin typeface="Courier New" charset="0"/>
                </a:rPr>
                <a:t> * The implementation is complicated by the fact that both the</a:t>
              </a:r>
            </a:p>
            <a:p>
              <a:r>
                <a:rPr lang="en-US" sz="1600" dirty="0">
                  <a:solidFill>
                    <a:srgbClr val="0000FF"/>
                  </a:solidFill>
                  <a:latin typeface="Courier New" charset="0"/>
                </a:rPr>
                <a:t> * expression RAND_MAX + 1 and the expression high - low + 1 can</a:t>
              </a:r>
            </a:p>
            <a:p>
              <a:r>
                <a:rPr lang="en-US" sz="1600" dirty="0">
                  <a:solidFill>
                    <a:srgbClr val="0000FF"/>
                  </a:solidFill>
                  <a:latin typeface="Courier New" charset="0"/>
                </a:rPr>
                <a:t> * overflow the integer range.</a:t>
              </a:r>
            </a:p>
            <a:p>
              <a:r>
                <a:rPr lang="en-US" sz="1600" dirty="0">
                  <a:solidFill>
                    <a:srgbClr val="0000FF"/>
                  </a:solidFill>
                  <a:latin typeface="Courier New" charset="0"/>
                </a:rPr>
                <a:t> */</a:t>
              </a:r>
            </a:p>
            <a:p>
              <a:endParaRPr lang="en-US" sz="1600" dirty="0">
                <a:solidFill>
                  <a:srgbClr val="0000FF"/>
                </a:solidFill>
                <a:latin typeface="Courier New" charset="0"/>
              </a:endParaRPr>
            </a:p>
            <a:p>
              <a:r>
                <a:rPr lang="en-US" sz="1600" dirty="0">
                  <a:solidFill>
                    <a:srgbClr val="000000"/>
                  </a:solidFill>
                  <a:latin typeface="Courier New" charset="0"/>
                </a:rPr>
                <a:t>int </a:t>
              </a:r>
              <a:r>
                <a:rPr lang="en-US" sz="1600" dirty="0" err="1">
                  <a:solidFill>
                    <a:srgbClr val="000000"/>
                  </a:solidFill>
                  <a:latin typeface="Courier New" charset="0"/>
                </a:rPr>
                <a:t>randomInteger</a:t>
              </a:r>
              <a:r>
                <a:rPr lang="en-US" sz="1600" dirty="0">
                  <a:solidFill>
                    <a:srgbClr val="000000"/>
                  </a:solidFill>
                  <a:latin typeface="Courier New" charset="0"/>
                </a:rPr>
                <a:t>(int low, int high) {</a:t>
              </a:r>
            </a:p>
            <a:p>
              <a:r>
                <a:rPr lang="en-US" sz="1600" dirty="0">
                  <a:solidFill>
                    <a:srgbClr val="000000"/>
                  </a:solidFill>
                  <a:latin typeface="Courier New" charset="0"/>
                </a:rPr>
                <a:t>   </a:t>
              </a:r>
              <a:r>
                <a:rPr lang="en-US" sz="1600" dirty="0" err="1">
                  <a:solidFill>
                    <a:srgbClr val="000000"/>
                  </a:solidFill>
                  <a:latin typeface="Courier New" charset="0"/>
                </a:rPr>
                <a:t>initRandomSeed</a:t>
              </a:r>
              <a:r>
                <a:rPr lang="en-US" sz="1600" dirty="0">
                  <a:solidFill>
                    <a:srgbClr val="000000"/>
                  </a:solidFill>
                  <a:latin typeface="Courier New" charset="0"/>
                </a:rPr>
                <a:t>();</a:t>
              </a:r>
            </a:p>
            <a:p>
              <a:r>
                <a:rPr lang="en-US" sz="1600" dirty="0">
                  <a:solidFill>
                    <a:srgbClr val="000000"/>
                  </a:solidFill>
                  <a:latin typeface="Courier New" charset="0"/>
                </a:rPr>
                <a:t>   double </a:t>
              </a:r>
              <a:r>
                <a:rPr lang="en-US" sz="1600" dirty="0" err="1">
                  <a:solidFill>
                    <a:srgbClr val="000000"/>
                  </a:solidFill>
                  <a:latin typeface="Courier New" charset="0"/>
                </a:rPr>
                <a:t>d</a:t>
              </a:r>
              <a:r>
                <a:rPr lang="en-US" sz="1600" dirty="0">
                  <a:solidFill>
                    <a:srgbClr val="000000"/>
                  </a:solidFill>
                  <a:latin typeface="Courier New" charset="0"/>
                </a:rPr>
                <a:t> = rand() / (</a:t>
              </a:r>
              <a:r>
                <a:rPr lang="en-US" sz="1600" dirty="0" err="1">
                  <a:solidFill>
                    <a:srgbClr val="000000"/>
                  </a:solidFill>
                  <a:latin typeface="Courier New" charset="0"/>
                </a:rPr>
                <a:t>double(RAND_MAX</a:t>
              </a:r>
              <a:r>
                <a:rPr lang="en-US" sz="1600" dirty="0">
                  <a:solidFill>
                    <a:srgbClr val="000000"/>
                  </a:solidFill>
                  <a:latin typeface="Courier New" charset="0"/>
                </a:rPr>
                <a:t>) + 1);</a:t>
              </a:r>
            </a:p>
            <a:p>
              <a:r>
                <a:rPr lang="en-US" sz="1600" dirty="0">
                  <a:solidFill>
                    <a:srgbClr val="000000"/>
                  </a:solidFill>
                  <a:latin typeface="Courier New" charset="0"/>
                </a:rPr>
                <a:t>   double </a:t>
              </a:r>
              <a:r>
                <a:rPr lang="en-US" sz="1600" dirty="0" err="1">
                  <a:solidFill>
                    <a:srgbClr val="000000"/>
                  </a:solidFill>
                  <a:latin typeface="Courier New" charset="0"/>
                </a:rPr>
                <a:t>s</a:t>
              </a:r>
              <a:r>
                <a:rPr lang="en-US" sz="1600" dirty="0">
                  <a:solidFill>
                    <a:srgbClr val="000000"/>
                  </a:solidFill>
                  <a:latin typeface="Courier New" charset="0"/>
                </a:rPr>
                <a:t> = </a:t>
              </a:r>
              <a:r>
                <a:rPr lang="en-US" sz="1600" dirty="0" err="1">
                  <a:solidFill>
                    <a:srgbClr val="000000"/>
                  </a:solidFill>
                  <a:latin typeface="Courier New" charset="0"/>
                </a:rPr>
                <a:t>d</a:t>
              </a:r>
              <a:r>
                <a:rPr lang="en-US" sz="1600" dirty="0">
                  <a:solidFill>
                    <a:srgbClr val="000000"/>
                  </a:solidFill>
                  <a:latin typeface="Courier New" charset="0"/>
                </a:rPr>
                <a:t> * (</a:t>
              </a:r>
              <a:r>
                <a:rPr lang="en-US" sz="1600" dirty="0" err="1">
                  <a:solidFill>
                    <a:srgbClr val="000000"/>
                  </a:solidFill>
                  <a:latin typeface="Courier New" charset="0"/>
                </a:rPr>
                <a:t>double(high</a:t>
              </a:r>
              <a:r>
                <a:rPr lang="en-US" sz="1600" dirty="0">
                  <a:solidFill>
                    <a:srgbClr val="000000"/>
                  </a:solidFill>
                  <a:latin typeface="Courier New" charset="0"/>
                </a:rPr>
                <a:t>) - low + 1);</a:t>
              </a:r>
            </a:p>
            <a:p>
              <a:r>
                <a:rPr lang="en-US" sz="1600" dirty="0">
                  <a:solidFill>
                    <a:srgbClr val="000000"/>
                  </a:solidFill>
                  <a:latin typeface="Courier New" charset="0"/>
                </a:rPr>
                <a:t>   return int(floor(low + s));</a:t>
              </a:r>
            </a:p>
            <a:p>
              <a:r>
                <a:rPr lang="en-US" sz="1600" dirty="0">
                  <a:solidFill>
                    <a:srgbClr val="000000"/>
                  </a:solidFill>
                  <a:latin typeface="Courier New" charset="0"/>
                </a:rPr>
                <a:t>}</a:t>
              </a: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random.cpp</a:t>
            </a:r>
            <a:r>
              <a:rPr lang="en-US" sz="4000" dirty="0">
                <a:solidFill>
                  <a:srgbClr val="FF0000"/>
                </a:solidFill>
              </a:rPr>
              <a:t> Implementation</a:t>
            </a: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2627" name="Text Box 3"/>
          <p:cNvSpPr txBox="1">
            <a:spLocks noChangeArrowheads="1"/>
          </p:cNvSpPr>
          <p:nvPr/>
        </p:nvSpPr>
        <p:spPr bwMode="auto">
          <a:xfrm>
            <a:off x="373063" y="1193800"/>
            <a:ext cx="8440737" cy="5262980"/>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Implementation notes: </a:t>
            </a:r>
            <a:r>
              <a:rPr lang="en-US" sz="1600" dirty="0" err="1">
                <a:solidFill>
                  <a:srgbClr val="0000FF"/>
                </a:solidFill>
                <a:latin typeface="Courier New" charset="0"/>
              </a:rPr>
              <a:t>randomInteger</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The code for </a:t>
            </a:r>
            <a:r>
              <a:rPr lang="en-US" sz="1600" dirty="0" err="1">
                <a:solidFill>
                  <a:srgbClr val="0000FF"/>
                </a:solidFill>
                <a:latin typeface="Courier New" charset="0"/>
              </a:rPr>
              <a:t>randomInteger</a:t>
            </a:r>
            <a:r>
              <a:rPr lang="en-US" sz="1600" dirty="0">
                <a:solidFill>
                  <a:srgbClr val="0000FF"/>
                </a:solidFill>
                <a:latin typeface="Courier New" charset="0"/>
              </a:rPr>
              <a:t> produces the number in four steps:</a:t>
            </a:r>
          </a:p>
          <a:p>
            <a:r>
              <a:rPr lang="en-US" sz="1600" dirty="0">
                <a:solidFill>
                  <a:srgbClr val="0000FF"/>
                </a:solidFill>
                <a:latin typeface="Courier New" charset="0"/>
              </a:rPr>
              <a:t> *</a:t>
            </a:r>
          </a:p>
          <a:p>
            <a:r>
              <a:rPr lang="en-US" sz="1600" dirty="0">
                <a:solidFill>
                  <a:srgbClr val="0000FF"/>
                </a:solidFill>
                <a:latin typeface="Courier New" charset="0"/>
              </a:rPr>
              <a:t> * 1. Generate a random real number </a:t>
            </a:r>
            <a:r>
              <a:rPr lang="en-US" sz="1600" dirty="0" err="1">
                <a:solidFill>
                  <a:srgbClr val="0000FF"/>
                </a:solidFill>
                <a:latin typeface="Courier New" charset="0"/>
              </a:rPr>
              <a:t>d</a:t>
            </a:r>
            <a:r>
              <a:rPr lang="en-US" sz="1600" dirty="0">
                <a:solidFill>
                  <a:srgbClr val="0000FF"/>
                </a:solidFill>
                <a:latin typeface="Courier New" charset="0"/>
              </a:rPr>
              <a:t> in the range [0 .. 1).</a:t>
            </a:r>
          </a:p>
          <a:p>
            <a:r>
              <a:rPr lang="en-US" sz="1600" dirty="0">
                <a:solidFill>
                  <a:srgbClr val="0000FF"/>
                </a:solidFill>
                <a:latin typeface="Courier New" charset="0"/>
              </a:rPr>
              <a:t> * 2. Scale the number to the range [0 .. N).</a:t>
            </a:r>
          </a:p>
          <a:p>
            <a:r>
              <a:rPr lang="en-US" sz="1600" dirty="0">
                <a:solidFill>
                  <a:srgbClr val="0000FF"/>
                </a:solidFill>
                <a:latin typeface="Courier New" charset="0"/>
              </a:rPr>
              <a:t> * 3. Translate the number so that the range starts at low.</a:t>
            </a:r>
          </a:p>
          <a:p>
            <a:r>
              <a:rPr lang="en-US" sz="1600" dirty="0">
                <a:solidFill>
                  <a:srgbClr val="0000FF"/>
                </a:solidFill>
                <a:latin typeface="Courier New" charset="0"/>
              </a:rPr>
              <a:t> * 4. Truncate the result to the next lower integer.</a:t>
            </a:r>
          </a:p>
          <a:p>
            <a:r>
              <a:rPr lang="en-US" sz="1600" dirty="0">
                <a:solidFill>
                  <a:srgbClr val="0000FF"/>
                </a:solidFill>
                <a:latin typeface="Courier New" charset="0"/>
              </a:rPr>
              <a:t> *</a:t>
            </a:r>
          </a:p>
          <a:p>
            <a:r>
              <a:rPr lang="en-US" sz="1600" dirty="0">
                <a:solidFill>
                  <a:srgbClr val="0000FF"/>
                </a:solidFill>
                <a:latin typeface="Courier New" charset="0"/>
              </a:rPr>
              <a:t> * The implementation is complicated by the fact that both the</a:t>
            </a:r>
          </a:p>
          <a:p>
            <a:r>
              <a:rPr lang="en-US" sz="1600" dirty="0">
                <a:solidFill>
                  <a:srgbClr val="0000FF"/>
                </a:solidFill>
                <a:latin typeface="Courier New" charset="0"/>
              </a:rPr>
              <a:t> * expression RAND_MAX + 1 and the expression high - low + 1 can</a:t>
            </a:r>
          </a:p>
          <a:p>
            <a:r>
              <a:rPr lang="en-US" sz="1600" dirty="0">
                <a:solidFill>
                  <a:srgbClr val="0000FF"/>
                </a:solidFill>
                <a:latin typeface="Courier New" charset="0"/>
              </a:rPr>
              <a:t> * overflow the integer range.</a:t>
            </a:r>
          </a:p>
          <a:p>
            <a:r>
              <a:rPr lang="en-US" sz="1600" dirty="0">
                <a:solidFill>
                  <a:srgbClr val="0000FF"/>
                </a:solidFill>
                <a:latin typeface="Courier New" charset="0"/>
              </a:rPr>
              <a:t> */</a:t>
            </a:r>
          </a:p>
          <a:p>
            <a:endParaRPr lang="en-US" sz="1600" dirty="0">
              <a:solidFill>
                <a:srgbClr val="0000FF"/>
              </a:solidFill>
              <a:latin typeface="Courier New" charset="0"/>
            </a:endParaRPr>
          </a:p>
          <a:p>
            <a:r>
              <a:rPr lang="en-US" sz="1600" dirty="0">
                <a:solidFill>
                  <a:srgbClr val="000000"/>
                </a:solidFill>
                <a:latin typeface="Courier New" charset="0"/>
              </a:rPr>
              <a:t>int </a:t>
            </a:r>
            <a:r>
              <a:rPr lang="en-US" sz="1600" dirty="0" err="1">
                <a:solidFill>
                  <a:srgbClr val="000000"/>
                </a:solidFill>
                <a:latin typeface="Courier New" charset="0"/>
              </a:rPr>
              <a:t>randomInteger</a:t>
            </a:r>
            <a:r>
              <a:rPr lang="en-US" sz="1600" dirty="0">
                <a:solidFill>
                  <a:srgbClr val="000000"/>
                </a:solidFill>
                <a:latin typeface="Courier New" charset="0"/>
              </a:rPr>
              <a:t>(int low, int high) {</a:t>
            </a:r>
          </a:p>
          <a:p>
            <a:r>
              <a:rPr lang="en-US" sz="1600" dirty="0">
                <a:solidFill>
                  <a:srgbClr val="000000"/>
                </a:solidFill>
                <a:latin typeface="Courier New" charset="0"/>
              </a:rPr>
              <a:t>   </a:t>
            </a:r>
            <a:r>
              <a:rPr lang="en-US" sz="1600" dirty="0" err="1">
                <a:solidFill>
                  <a:srgbClr val="000000"/>
                </a:solidFill>
                <a:latin typeface="Courier New" charset="0"/>
              </a:rPr>
              <a:t>initRandomSeed</a:t>
            </a:r>
            <a:r>
              <a:rPr lang="en-US" sz="1600" dirty="0">
                <a:solidFill>
                  <a:srgbClr val="000000"/>
                </a:solidFill>
                <a:latin typeface="Courier New" charset="0"/>
              </a:rPr>
              <a:t>();</a:t>
            </a:r>
          </a:p>
          <a:p>
            <a:r>
              <a:rPr lang="en-US" sz="1600" dirty="0">
                <a:solidFill>
                  <a:srgbClr val="000000"/>
                </a:solidFill>
                <a:latin typeface="Courier New" charset="0"/>
              </a:rPr>
              <a:t>   double </a:t>
            </a:r>
            <a:r>
              <a:rPr lang="en-US" sz="1600" dirty="0" err="1">
                <a:solidFill>
                  <a:srgbClr val="000000"/>
                </a:solidFill>
                <a:latin typeface="Courier New" charset="0"/>
              </a:rPr>
              <a:t>d</a:t>
            </a:r>
            <a:r>
              <a:rPr lang="en-US" sz="1600" dirty="0">
                <a:solidFill>
                  <a:srgbClr val="000000"/>
                </a:solidFill>
                <a:latin typeface="Courier New" charset="0"/>
              </a:rPr>
              <a:t> = rand() / (</a:t>
            </a:r>
            <a:r>
              <a:rPr lang="en-US" sz="1600" dirty="0" err="1">
                <a:solidFill>
                  <a:srgbClr val="000000"/>
                </a:solidFill>
                <a:latin typeface="Courier New" charset="0"/>
              </a:rPr>
              <a:t>double(RAND_MAX</a:t>
            </a:r>
            <a:r>
              <a:rPr lang="en-US" sz="1600" dirty="0">
                <a:solidFill>
                  <a:srgbClr val="000000"/>
                </a:solidFill>
                <a:latin typeface="Courier New" charset="0"/>
              </a:rPr>
              <a:t>) + 1);</a:t>
            </a:r>
          </a:p>
          <a:p>
            <a:r>
              <a:rPr lang="en-US" sz="1600" dirty="0">
                <a:solidFill>
                  <a:srgbClr val="000000"/>
                </a:solidFill>
                <a:latin typeface="Courier New" charset="0"/>
              </a:rPr>
              <a:t>   double </a:t>
            </a:r>
            <a:r>
              <a:rPr lang="en-US" sz="1600" dirty="0" err="1">
                <a:solidFill>
                  <a:srgbClr val="000000"/>
                </a:solidFill>
                <a:latin typeface="Courier New" charset="0"/>
              </a:rPr>
              <a:t>s</a:t>
            </a:r>
            <a:r>
              <a:rPr lang="en-US" sz="1600" dirty="0">
                <a:solidFill>
                  <a:srgbClr val="000000"/>
                </a:solidFill>
                <a:latin typeface="Courier New" charset="0"/>
              </a:rPr>
              <a:t> = </a:t>
            </a:r>
            <a:r>
              <a:rPr lang="en-US" sz="1600" dirty="0" err="1">
                <a:solidFill>
                  <a:srgbClr val="000000"/>
                </a:solidFill>
                <a:latin typeface="Courier New" charset="0"/>
              </a:rPr>
              <a:t>d</a:t>
            </a:r>
            <a:r>
              <a:rPr lang="en-US" sz="1600" dirty="0">
                <a:solidFill>
                  <a:srgbClr val="000000"/>
                </a:solidFill>
                <a:latin typeface="Courier New" charset="0"/>
              </a:rPr>
              <a:t> * (</a:t>
            </a:r>
            <a:r>
              <a:rPr lang="en-US" sz="1600" dirty="0" err="1">
                <a:solidFill>
                  <a:srgbClr val="000000"/>
                </a:solidFill>
                <a:latin typeface="Courier New" charset="0"/>
              </a:rPr>
              <a:t>double(high</a:t>
            </a:r>
            <a:r>
              <a:rPr lang="en-US" sz="1600" dirty="0">
                <a:solidFill>
                  <a:srgbClr val="000000"/>
                </a:solidFill>
                <a:latin typeface="Courier New" charset="0"/>
              </a:rPr>
              <a:t>) - low + 1);</a:t>
            </a:r>
          </a:p>
          <a:p>
            <a:r>
              <a:rPr lang="en-US" sz="1600" dirty="0">
                <a:solidFill>
                  <a:srgbClr val="000000"/>
                </a:solidFill>
                <a:latin typeface="Courier New" charset="0"/>
              </a:rPr>
              <a:t>   return int(floor(low + s));</a:t>
            </a:r>
          </a:p>
          <a:p>
            <a:r>
              <a:rPr lang="en-US" sz="1600"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2630" name="Text Box 6"/>
            <p:cNvSpPr txBox="1">
              <a:spLocks noChangeArrowheads="1"/>
            </p:cNvSpPr>
            <p:nvPr/>
          </p:nvSpPr>
          <p:spPr bwMode="auto">
            <a:xfrm>
              <a:off x="251" y="752"/>
              <a:ext cx="5261" cy="2074"/>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Implementation notes: randomReal</a:t>
              </a:r>
            </a:p>
            <a:p>
              <a:r>
                <a:rPr lang="en-US" sz="1600" dirty="0">
                  <a:solidFill>
                    <a:srgbClr val="0000FF"/>
                  </a:solidFill>
                  <a:latin typeface="Courier New" charset="0"/>
                </a:rPr>
                <a:t> * --------------------------------</a:t>
              </a:r>
            </a:p>
            <a:p>
              <a:r>
                <a:rPr lang="en-US" sz="1600" dirty="0">
                  <a:solidFill>
                    <a:srgbClr val="0000FF"/>
                  </a:solidFill>
                  <a:latin typeface="Courier New" charset="0"/>
                </a:rPr>
                <a:t> * The code for randomReal is similar to that for </a:t>
              </a:r>
              <a:r>
                <a:rPr lang="en-US" sz="1600" dirty="0" err="1">
                  <a:solidFill>
                    <a:srgbClr val="0000FF"/>
                  </a:solidFill>
                  <a:latin typeface="Courier New" charset="0"/>
                </a:rPr>
                <a:t>randomInteger</a:t>
              </a:r>
              <a:r>
                <a:rPr lang="en-US" sz="1600" dirty="0">
                  <a:solidFill>
                    <a:srgbClr val="0000FF"/>
                  </a:solidFill>
                  <a:latin typeface="Courier New" charset="0"/>
                </a:rPr>
                <a:t>,</a:t>
              </a:r>
            </a:p>
            <a:p>
              <a:r>
                <a:rPr lang="en-US" sz="1600" dirty="0">
                  <a:solidFill>
                    <a:srgbClr val="0000FF"/>
                  </a:solidFill>
                  <a:latin typeface="Courier New" charset="0"/>
                </a:rPr>
                <a:t> * without the final conversion step.</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double randomReal(double low, double high) {</a:t>
              </a:r>
            </a:p>
            <a:p>
              <a:r>
                <a:rPr lang="en-US" sz="1600" dirty="0">
                  <a:solidFill>
                    <a:srgbClr val="000000"/>
                  </a:solidFill>
                  <a:latin typeface="Courier New" charset="0"/>
                </a:rPr>
                <a:t>   </a:t>
              </a:r>
              <a:r>
                <a:rPr lang="en-US" sz="1600" dirty="0" err="1">
                  <a:solidFill>
                    <a:srgbClr val="000000"/>
                  </a:solidFill>
                  <a:latin typeface="Courier New" charset="0"/>
                </a:rPr>
                <a:t>initRandomSeed</a:t>
              </a:r>
              <a:r>
                <a:rPr lang="en-US" sz="1600" dirty="0">
                  <a:solidFill>
                    <a:srgbClr val="000000"/>
                  </a:solidFill>
                  <a:latin typeface="Courier New" charset="0"/>
                </a:rPr>
                <a:t>();</a:t>
              </a:r>
            </a:p>
            <a:p>
              <a:r>
                <a:rPr lang="en-US" sz="1600" dirty="0">
                  <a:solidFill>
                    <a:srgbClr val="000000"/>
                  </a:solidFill>
                  <a:latin typeface="Courier New" charset="0"/>
                </a:rPr>
                <a:t>   double </a:t>
              </a:r>
              <a:r>
                <a:rPr lang="en-US" sz="1600" dirty="0" err="1">
                  <a:solidFill>
                    <a:srgbClr val="000000"/>
                  </a:solidFill>
                  <a:latin typeface="Courier New" charset="0"/>
                </a:rPr>
                <a:t>d</a:t>
              </a:r>
              <a:r>
                <a:rPr lang="en-US" sz="1600" dirty="0">
                  <a:solidFill>
                    <a:srgbClr val="000000"/>
                  </a:solidFill>
                  <a:latin typeface="Courier New" charset="0"/>
                </a:rPr>
                <a:t> = rand() / (</a:t>
              </a:r>
              <a:r>
                <a:rPr lang="en-US" sz="1600" dirty="0" err="1">
                  <a:solidFill>
                    <a:srgbClr val="000000"/>
                  </a:solidFill>
                  <a:latin typeface="Courier New" charset="0"/>
                </a:rPr>
                <a:t>double(RAND_MAX</a:t>
              </a:r>
              <a:r>
                <a:rPr lang="en-US" sz="1600" dirty="0">
                  <a:solidFill>
                    <a:srgbClr val="000000"/>
                  </a:solidFill>
                  <a:latin typeface="Courier New" charset="0"/>
                </a:rPr>
                <a:t>) + 1);</a:t>
              </a:r>
            </a:p>
            <a:p>
              <a:r>
                <a:rPr lang="en-US" sz="1600" dirty="0">
                  <a:solidFill>
                    <a:srgbClr val="000000"/>
                  </a:solidFill>
                  <a:latin typeface="Courier New" charset="0"/>
                </a:rPr>
                <a:t>   double </a:t>
              </a:r>
              <a:r>
                <a:rPr lang="en-US" sz="1600" dirty="0" err="1">
                  <a:solidFill>
                    <a:srgbClr val="000000"/>
                  </a:solidFill>
                  <a:latin typeface="Courier New" charset="0"/>
                </a:rPr>
                <a:t>s</a:t>
              </a:r>
              <a:r>
                <a:rPr lang="en-US" sz="1600" dirty="0">
                  <a:solidFill>
                    <a:srgbClr val="000000"/>
                  </a:solidFill>
                  <a:latin typeface="Courier New" charset="0"/>
                </a:rPr>
                <a:t> = </a:t>
              </a:r>
              <a:r>
                <a:rPr lang="en-US" sz="1600" dirty="0" err="1">
                  <a:solidFill>
                    <a:srgbClr val="000000"/>
                  </a:solidFill>
                  <a:latin typeface="Courier New" charset="0"/>
                </a:rPr>
                <a:t>d</a:t>
              </a:r>
              <a:r>
                <a:rPr lang="en-US" sz="1600" dirty="0">
                  <a:solidFill>
                    <a:srgbClr val="000000"/>
                  </a:solidFill>
                  <a:latin typeface="Courier New" charset="0"/>
                </a:rPr>
                <a:t> * (high - low);</a:t>
              </a:r>
            </a:p>
            <a:p>
              <a:r>
                <a:rPr lang="en-US" sz="1600" dirty="0">
                  <a:solidFill>
                    <a:srgbClr val="000000"/>
                  </a:solidFill>
                  <a:latin typeface="Courier New" charset="0"/>
                </a:rPr>
                <a:t>   return low + </a:t>
              </a:r>
              <a:r>
                <a:rPr lang="en-US" sz="1600" dirty="0" err="1">
                  <a:solidFill>
                    <a:srgbClr val="000000"/>
                  </a:solidFill>
                  <a:latin typeface="Courier New" charset="0"/>
                </a:rPr>
                <a:t>s</a:t>
              </a:r>
              <a:r>
                <a:rPr lang="en-US" sz="1600" dirty="0">
                  <a:solidFill>
                    <a:srgbClr val="000000"/>
                  </a:solidFill>
                  <a:latin typeface="Courier New" charset="0"/>
                </a:rPr>
                <a:t>;</a:t>
              </a:r>
            </a:p>
            <a:p>
              <a:r>
                <a:rPr lang="en-US" sz="1600" dirty="0">
                  <a:solidFill>
                    <a:srgbClr val="000000"/>
                  </a:solidFill>
                  <a:latin typeface="Courier New" charset="0"/>
                </a:rPr>
                <a:t>}</a:t>
              </a: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random.cpp</a:t>
            </a:r>
            <a:r>
              <a:rPr lang="en-US" sz="4000" dirty="0">
                <a:solidFill>
                  <a:srgbClr val="FF0000"/>
                </a:solidFill>
              </a:rPr>
              <a:t> Implementation</a:t>
            </a: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6723" name="Text Box 3"/>
          <p:cNvSpPr txBox="1">
            <a:spLocks noChangeArrowheads="1"/>
          </p:cNvSpPr>
          <p:nvPr/>
        </p:nvSpPr>
        <p:spPr bwMode="auto">
          <a:xfrm>
            <a:off x="373063" y="1193800"/>
            <a:ext cx="8440737" cy="3293209"/>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Implementation notes: randomReal</a:t>
            </a:r>
          </a:p>
          <a:p>
            <a:r>
              <a:rPr lang="en-US" sz="1600" dirty="0">
                <a:solidFill>
                  <a:srgbClr val="0000FF"/>
                </a:solidFill>
                <a:latin typeface="Courier New" charset="0"/>
              </a:rPr>
              <a:t> * --------------------------------</a:t>
            </a:r>
          </a:p>
          <a:p>
            <a:r>
              <a:rPr lang="en-US" sz="1600" dirty="0">
                <a:solidFill>
                  <a:srgbClr val="0000FF"/>
                </a:solidFill>
                <a:latin typeface="Courier New" charset="0"/>
              </a:rPr>
              <a:t> * The code for randomReal is similar to that for </a:t>
            </a:r>
            <a:r>
              <a:rPr lang="en-US" sz="1600" dirty="0" err="1">
                <a:solidFill>
                  <a:srgbClr val="0000FF"/>
                </a:solidFill>
                <a:latin typeface="Courier New" charset="0"/>
              </a:rPr>
              <a:t>randomInteger</a:t>
            </a:r>
            <a:r>
              <a:rPr lang="en-US" sz="1600" dirty="0">
                <a:solidFill>
                  <a:srgbClr val="0000FF"/>
                </a:solidFill>
                <a:latin typeface="Courier New" charset="0"/>
              </a:rPr>
              <a:t>,</a:t>
            </a:r>
          </a:p>
          <a:p>
            <a:r>
              <a:rPr lang="en-US" sz="1600" dirty="0">
                <a:solidFill>
                  <a:srgbClr val="0000FF"/>
                </a:solidFill>
                <a:latin typeface="Courier New" charset="0"/>
              </a:rPr>
              <a:t> * without the final conversion step.</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double randomReal(double low, double high) {</a:t>
            </a:r>
          </a:p>
          <a:p>
            <a:r>
              <a:rPr lang="en-US" sz="1600" dirty="0">
                <a:solidFill>
                  <a:srgbClr val="000000"/>
                </a:solidFill>
                <a:latin typeface="Courier New" charset="0"/>
              </a:rPr>
              <a:t>   </a:t>
            </a:r>
            <a:r>
              <a:rPr lang="en-US" sz="1600" dirty="0" err="1">
                <a:solidFill>
                  <a:srgbClr val="000000"/>
                </a:solidFill>
                <a:latin typeface="Courier New" charset="0"/>
              </a:rPr>
              <a:t>initRandomSeed</a:t>
            </a:r>
            <a:r>
              <a:rPr lang="en-US" sz="1600" dirty="0">
                <a:solidFill>
                  <a:srgbClr val="000000"/>
                </a:solidFill>
                <a:latin typeface="Courier New" charset="0"/>
              </a:rPr>
              <a:t>();</a:t>
            </a:r>
          </a:p>
          <a:p>
            <a:r>
              <a:rPr lang="en-US" sz="1600" dirty="0">
                <a:solidFill>
                  <a:srgbClr val="000000"/>
                </a:solidFill>
                <a:latin typeface="Courier New" charset="0"/>
              </a:rPr>
              <a:t>   double </a:t>
            </a:r>
            <a:r>
              <a:rPr lang="en-US" sz="1600" dirty="0" err="1">
                <a:solidFill>
                  <a:srgbClr val="000000"/>
                </a:solidFill>
                <a:latin typeface="Courier New" charset="0"/>
              </a:rPr>
              <a:t>d</a:t>
            </a:r>
            <a:r>
              <a:rPr lang="en-US" sz="1600" dirty="0">
                <a:solidFill>
                  <a:srgbClr val="000000"/>
                </a:solidFill>
                <a:latin typeface="Courier New" charset="0"/>
              </a:rPr>
              <a:t> = rand() / (</a:t>
            </a:r>
            <a:r>
              <a:rPr lang="en-US" sz="1600" dirty="0" err="1">
                <a:solidFill>
                  <a:srgbClr val="000000"/>
                </a:solidFill>
                <a:latin typeface="Courier New" charset="0"/>
              </a:rPr>
              <a:t>double(RAND_MAX</a:t>
            </a:r>
            <a:r>
              <a:rPr lang="en-US" sz="1600" dirty="0">
                <a:solidFill>
                  <a:srgbClr val="000000"/>
                </a:solidFill>
                <a:latin typeface="Courier New" charset="0"/>
              </a:rPr>
              <a:t>) + 1);</a:t>
            </a:r>
          </a:p>
          <a:p>
            <a:r>
              <a:rPr lang="en-US" sz="1600" dirty="0">
                <a:solidFill>
                  <a:srgbClr val="000000"/>
                </a:solidFill>
                <a:latin typeface="Courier New" charset="0"/>
              </a:rPr>
              <a:t>   double </a:t>
            </a:r>
            <a:r>
              <a:rPr lang="en-US" sz="1600" dirty="0" err="1">
                <a:solidFill>
                  <a:srgbClr val="000000"/>
                </a:solidFill>
                <a:latin typeface="Courier New" charset="0"/>
              </a:rPr>
              <a:t>s</a:t>
            </a:r>
            <a:r>
              <a:rPr lang="en-US" sz="1600" dirty="0">
                <a:solidFill>
                  <a:srgbClr val="000000"/>
                </a:solidFill>
                <a:latin typeface="Courier New" charset="0"/>
              </a:rPr>
              <a:t> = </a:t>
            </a:r>
            <a:r>
              <a:rPr lang="en-US" sz="1600" dirty="0" err="1">
                <a:solidFill>
                  <a:srgbClr val="000000"/>
                </a:solidFill>
                <a:latin typeface="Courier New" charset="0"/>
              </a:rPr>
              <a:t>d</a:t>
            </a:r>
            <a:r>
              <a:rPr lang="en-US" sz="1600" dirty="0">
                <a:solidFill>
                  <a:srgbClr val="000000"/>
                </a:solidFill>
                <a:latin typeface="Courier New" charset="0"/>
              </a:rPr>
              <a:t> * (high - low);</a:t>
            </a:r>
          </a:p>
          <a:p>
            <a:r>
              <a:rPr lang="en-US" sz="1600" dirty="0">
                <a:solidFill>
                  <a:srgbClr val="000000"/>
                </a:solidFill>
                <a:latin typeface="Courier New" charset="0"/>
              </a:rPr>
              <a:t>   return low + </a:t>
            </a:r>
            <a:r>
              <a:rPr lang="en-US" sz="1600" dirty="0" err="1">
                <a:solidFill>
                  <a:srgbClr val="000000"/>
                </a:solidFill>
                <a:latin typeface="Courier New" charset="0"/>
              </a:rPr>
              <a:t>s</a:t>
            </a:r>
            <a:r>
              <a:rPr lang="en-US" sz="1600" dirty="0">
                <a:solidFill>
                  <a:srgbClr val="000000"/>
                </a:solidFill>
                <a:latin typeface="Courier New" charset="0"/>
              </a:rPr>
              <a:t>;</a:t>
            </a:r>
          </a:p>
          <a:p>
            <a:r>
              <a:rPr lang="en-US" sz="1600"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6726" name="Text Box 6"/>
            <p:cNvSpPr txBox="1">
              <a:spLocks noChangeArrowheads="1"/>
            </p:cNvSpPr>
            <p:nvPr/>
          </p:nvSpPr>
          <p:spPr bwMode="auto">
            <a:xfrm>
              <a:off x="251" y="752"/>
              <a:ext cx="5261" cy="2540"/>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Implementation notes: </a:t>
              </a:r>
              <a:r>
                <a:rPr lang="en-US" sz="1600" dirty="0" err="1">
                  <a:solidFill>
                    <a:srgbClr val="0000FF"/>
                  </a:solidFill>
                  <a:latin typeface="Courier New" charset="0"/>
                </a:rPr>
                <a:t>randomChance</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The code for </a:t>
              </a:r>
              <a:r>
                <a:rPr lang="en-US" sz="1600" dirty="0" err="1">
                  <a:solidFill>
                    <a:srgbClr val="0000FF"/>
                  </a:solidFill>
                  <a:latin typeface="Courier New" charset="0"/>
                </a:rPr>
                <a:t>randomChance</a:t>
              </a:r>
              <a:r>
                <a:rPr lang="en-US" sz="1600" dirty="0">
                  <a:solidFill>
                    <a:srgbClr val="0000FF"/>
                  </a:solidFill>
                  <a:latin typeface="Courier New" charset="0"/>
                </a:rPr>
                <a:t> calls randomReal(0, 1) and then checks</a:t>
              </a:r>
            </a:p>
            <a:p>
              <a:r>
                <a:rPr lang="en-US" sz="1600" dirty="0">
                  <a:solidFill>
                    <a:srgbClr val="0000FF"/>
                  </a:solidFill>
                  <a:latin typeface="Courier New" charset="0"/>
                </a:rPr>
                <a:t> * whether the result is less than the requested probability.</a:t>
              </a:r>
            </a:p>
            <a:p>
              <a:r>
                <a:rPr lang="en-US" sz="1600" dirty="0">
                  <a:solidFill>
                    <a:srgbClr val="0000FF"/>
                  </a:solidFill>
                  <a:latin typeface="Courier New" charset="0"/>
                </a:rPr>
                <a:t> */</a:t>
              </a:r>
            </a:p>
            <a:p>
              <a:endParaRPr lang="en-US" sz="1600" dirty="0">
                <a:solidFill>
                  <a:srgbClr val="0000FF"/>
                </a:solidFill>
                <a:latin typeface="Courier New" charset="0"/>
              </a:endParaRPr>
            </a:p>
            <a:p>
              <a:r>
                <a:rPr lang="en-US" sz="1600" dirty="0" err="1">
                  <a:solidFill>
                    <a:srgbClr val="000000"/>
                  </a:solidFill>
                  <a:latin typeface="Courier New" charset="0"/>
                </a:rPr>
                <a:t>bool</a:t>
              </a:r>
              <a:r>
                <a:rPr lang="en-US" sz="1600" dirty="0">
                  <a:solidFill>
                    <a:srgbClr val="000000"/>
                  </a:solidFill>
                  <a:latin typeface="Courier New" charset="0"/>
                </a:rPr>
                <a:t> </a:t>
              </a:r>
              <a:r>
                <a:rPr lang="en-US" sz="1600" dirty="0" err="1">
                  <a:solidFill>
                    <a:srgbClr val="000000"/>
                  </a:solidFill>
                  <a:latin typeface="Courier New" charset="0"/>
                </a:rPr>
                <a:t>randomChance(double</a:t>
              </a:r>
              <a:r>
                <a:rPr lang="en-US" sz="1600" dirty="0">
                  <a:solidFill>
                    <a:srgbClr val="000000"/>
                  </a:solidFill>
                  <a:latin typeface="Courier New" charset="0"/>
                </a:rPr>
                <a:t> </a:t>
              </a:r>
              <a:r>
                <a:rPr lang="en-US" sz="1600" dirty="0" err="1">
                  <a:solidFill>
                    <a:srgbClr val="000000"/>
                  </a:solidFill>
                  <a:latin typeface="Courier New" charset="0"/>
                </a:rPr>
                <a:t>p</a:t>
              </a:r>
              <a:r>
                <a:rPr lang="en-US" sz="1600" dirty="0">
                  <a:solidFill>
                    <a:srgbClr val="000000"/>
                  </a:solidFill>
                  <a:latin typeface="Courier New" charset="0"/>
                </a:rPr>
                <a:t>) {</a:t>
              </a:r>
            </a:p>
            <a:p>
              <a:r>
                <a:rPr lang="en-US" sz="1600" dirty="0">
                  <a:solidFill>
                    <a:srgbClr val="000000"/>
                  </a:solidFill>
                  <a:latin typeface="Courier New" charset="0"/>
                </a:rPr>
                <a:t>   </a:t>
              </a:r>
              <a:r>
                <a:rPr lang="en-US" sz="1600" dirty="0" err="1">
                  <a:solidFill>
                    <a:srgbClr val="000000"/>
                  </a:solidFill>
                  <a:latin typeface="Courier New" charset="0"/>
                </a:rPr>
                <a:t>initRandomSeed</a:t>
              </a:r>
              <a:r>
                <a:rPr lang="en-US" sz="1600" dirty="0">
                  <a:solidFill>
                    <a:srgbClr val="000000"/>
                  </a:solidFill>
                  <a:latin typeface="Courier New" charset="0"/>
                </a:rPr>
                <a:t>();</a:t>
              </a:r>
            </a:p>
            <a:p>
              <a:r>
                <a:rPr lang="en-US" sz="1600" dirty="0">
                  <a:solidFill>
                    <a:srgbClr val="000000"/>
                  </a:solidFill>
                  <a:latin typeface="Courier New" charset="0"/>
                </a:rPr>
                <a:t>   return randomReal(0, 1) &lt; p;</a:t>
              </a:r>
            </a:p>
            <a:p>
              <a:r>
                <a:rPr lang="en-US" sz="1600" dirty="0">
                  <a:solidFill>
                    <a:srgbClr val="000000"/>
                  </a:solidFill>
                  <a:latin typeface="Courier New" charset="0"/>
                </a:rPr>
                <a:t>}</a:t>
              </a:r>
            </a:p>
            <a:p>
              <a:endParaRPr lang="en-US" sz="1600" dirty="0">
                <a:solidFill>
                  <a:srgbClr val="000000"/>
                </a:solidFill>
                <a:latin typeface="Courier New" charset="0"/>
              </a:endParaRPr>
            </a:p>
            <a:p>
              <a:r>
                <a:rPr lang="en-US" sz="1600" dirty="0">
                  <a:solidFill>
                    <a:srgbClr val="000000"/>
                  </a:solidFill>
                  <a:latin typeface="Courier New" charset="0"/>
                </a:rPr>
                <a:t>bool </a:t>
              </a:r>
              <a:r>
                <a:rPr lang="en-US" sz="1600" dirty="0" err="1">
                  <a:solidFill>
                    <a:srgbClr val="000000"/>
                  </a:solidFill>
                  <a:latin typeface="Courier New" charset="0"/>
                </a:rPr>
                <a:t>randomBool</a:t>
              </a:r>
              <a:r>
                <a:rPr lang="en-US" sz="1600" dirty="0">
                  <a:solidFill>
                    <a:srgbClr val="000000"/>
                  </a:solidFill>
                  <a:latin typeface="Courier New" charset="0"/>
                </a:rPr>
                <a:t>() {</a:t>
              </a:r>
            </a:p>
            <a:p>
              <a:r>
                <a:rPr lang="en-US" sz="1600" dirty="0">
                  <a:solidFill>
                    <a:srgbClr val="000000"/>
                  </a:solidFill>
                  <a:latin typeface="Courier New" charset="0"/>
                </a:rPr>
                <a:t>    return </a:t>
              </a:r>
              <a:r>
                <a:rPr lang="en-US" sz="1600" dirty="0" err="1">
                  <a:solidFill>
                    <a:srgbClr val="000000"/>
                  </a:solidFill>
                  <a:latin typeface="Courier New" charset="0"/>
                </a:rPr>
                <a:t>randomChance</a:t>
              </a:r>
              <a:r>
                <a:rPr lang="en-US" sz="1600" dirty="0">
                  <a:solidFill>
                    <a:srgbClr val="000000"/>
                  </a:solidFill>
                  <a:latin typeface="Courier New" charset="0"/>
                </a:rPr>
                <a:t>(0.5);</a:t>
              </a:r>
            </a:p>
            <a:p>
              <a:r>
                <a:rPr lang="en-US" sz="1600" dirty="0">
                  <a:solidFill>
                    <a:srgbClr val="000000"/>
                  </a:solidFill>
                  <a:latin typeface="Courier New" charset="0"/>
                </a:rPr>
                <a:t>}</a:t>
              </a:r>
            </a:p>
            <a:p>
              <a:endParaRPr lang="en-US" sz="1600" dirty="0">
                <a:solidFill>
                  <a:srgbClr val="000000"/>
                </a:solidFill>
                <a:latin typeface="Courier New" charset="0"/>
              </a:endParaRP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random.cpp</a:t>
            </a:r>
            <a:r>
              <a:rPr lang="en-US" sz="4000" dirty="0">
                <a:solidFill>
                  <a:srgbClr val="FF0000"/>
                </a:solidFill>
              </a:rPr>
              <a:t> Implementation</a:t>
            </a: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6723" name="Text Box 3"/>
          <p:cNvSpPr txBox="1">
            <a:spLocks noChangeArrowheads="1"/>
          </p:cNvSpPr>
          <p:nvPr/>
        </p:nvSpPr>
        <p:spPr bwMode="auto">
          <a:xfrm>
            <a:off x="381000" y="1193800"/>
            <a:ext cx="8440737" cy="4031873"/>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Implementation notes: </a:t>
            </a:r>
            <a:r>
              <a:rPr lang="en-US" sz="1600" dirty="0" err="1">
                <a:solidFill>
                  <a:srgbClr val="0000FF"/>
                </a:solidFill>
                <a:latin typeface="Courier New" charset="0"/>
              </a:rPr>
              <a:t>randomChance</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The code for </a:t>
            </a:r>
            <a:r>
              <a:rPr lang="en-US" sz="1600" dirty="0" err="1">
                <a:solidFill>
                  <a:srgbClr val="0000FF"/>
                </a:solidFill>
                <a:latin typeface="Courier New" charset="0"/>
              </a:rPr>
              <a:t>randomChance</a:t>
            </a:r>
            <a:r>
              <a:rPr lang="en-US" sz="1600" dirty="0">
                <a:solidFill>
                  <a:srgbClr val="0000FF"/>
                </a:solidFill>
                <a:latin typeface="Courier New" charset="0"/>
              </a:rPr>
              <a:t> calls randomReal(0, 1) and then checks</a:t>
            </a:r>
          </a:p>
          <a:p>
            <a:r>
              <a:rPr lang="en-US" sz="1600" dirty="0">
                <a:solidFill>
                  <a:srgbClr val="0000FF"/>
                </a:solidFill>
                <a:latin typeface="Courier New" charset="0"/>
              </a:rPr>
              <a:t> * whether the result is less than the requested probability.</a:t>
            </a:r>
          </a:p>
          <a:p>
            <a:r>
              <a:rPr lang="en-US" sz="1600" dirty="0">
                <a:solidFill>
                  <a:srgbClr val="0000FF"/>
                </a:solidFill>
                <a:latin typeface="Courier New" charset="0"/>
              </a:rPr>
              <a:t> */</a:t>
            </a:r>
          </a:p>
          <a:p>
            <a:endParaRPr lang="en-US" sz="1600" dirty="0">
              <a:solidFill>
                <a:srgbClr val="0000FF"/>
              </a:solidFill>
              <a:latin typeface="Courier New" charset="0"/>
            </a:endParaRPr>
          </a:p>
          <a:p>
            <a:r>
              <a:rPr lang="en-US" sz="1600" dirty="0" err="1">
                <a:solidFill>
                  <a:srgbClr val="000000"/>
                </a:solidFill>
                <a:latin typeface="Courier New" charset="0"/>
              </a:rPr>
              <a:t>bool</a:t>
            </a:r>
            <a:r>
              <a:rPr lang="en-US" sz="1600" dirty="0">
                <a:solidFill>
                  <a:srgbClr val="000000"/>
                </a:solidFill>
                <a:latin typeface="Courier New" charset="0"/>
              </a:rPr>
              <a:t> </a:t>
            </a:r>
            <a:r>
              <a:rPr lang="en-US" sz="1600" dirty="0" err="1">
                <a:solidFill>
                  <a:srgbClr val="000000"/>
                </a:solidFill>
                <a:latin typeface="Courier New" charset="0"/>
              </a:rPr>
              <a:t>randomChance(double</a:t>
            </a:r>
            <a:r>
              <a:rPr lang="en-US" sz="1600" dirty="0">
                <a:solidFill>
                  <a:srgbClr val="000000"/>
                </a:solidFill>
                <a:latin typeface="Courier New" charset="0"/>
              </a:rPr>
              <a:t> </a:t>
            </a:r>
            <a:r>
              <a:rPr lang="en-US" sz="1600" dirty="0" err="1">
                <a:solidFill>
                  <a:srgbClr val="000000"/>
                </a:solidFill>
                <a:latin typeface="Courier New" charset="0"/>
              </a:rPr>
              <a:t>p</a:t>
            </a:r>
            <a:r>
              <a:rPr lang="en-US" sz="1600" dirty="0">
                <a:solidFill>
                  <a:srgbClr val="000000"/>
                </a:solidFill>
                <a:latin typeface="Courier New" charset="0"/>
              </a:rPr>
              <a:t>) {</a:t>
            </a:r>
          </a:p>
          <a:p>
            <a:r>
              <a:rPr lang="en-US" sz="1600" dirty="0">
                <a:solidFill>
                  <a:srgbClr val="000000"/>
                </a:solidFill>
                <a:latin typeface="Courier New" charset="0"/>
              </a:rPr>
              <a:t>   </a:t>
            </a:r>
            <a:r>
              <a:rPr lang="en-US" sz="1600" dirty="0" err="1">
                <a:solidFill>
                  <a:srgbClr val="000000"/>
                </a:solidFill>
                <a:latin typeface="Courier New" charset="0"/>
              </a:rPr>
              <a:t>initRandomSeed</a:t>
            </a:r>
            <a:r>
              <a:rPr lang="en-US" sz="1600" dirty="0">
                <a:solidFill>
                  <a:srgbClr val="000000"/>
                </a:solidFill>
                <a:latin typeface="Courier New" charset="0"/>
              </a:rPr>
              <a:t>();</a:t>
            </a:r>
          </a:p>
          <a:p>
            <a:r>
              <a:rPr lang="en-US" sz="1600" dirty="0">
                <a:solidFill>
                  <a:srgbClr val="000000"/>
                </a:solidFill>
                <a:latin typeface="Courier New" charset="0"/>
              </a:rPr>
              <a:t>   return randomReal(0, 1) &lt; p;</a:t>
            </a:r>
          </a:p>
          <a:p>
            <a:r>
              <a:rPr lang="en-US" sz="1600" dirty="0">
                <a:solidFill>
                  <a:srgbClr val="000000"/>
                </a:solidFill>
                <a:latin typeface="Courier New" charset="0"/>
              </a:rPr>
              <a:t>}</a:t>
            </a:r>
          </a:p>
          <a:p>
            <a:endParaRPr lang="en-US" altLang="zh-CN" sz="1600" dirty="0">
              <a:solidFill>
                <a:srgbClr val="000000"/>
              </a:solidFill>
              <a:latin typeface="Courier New" charset="0"/>
            </a:endParaRPr>
          </a:p>
          <a:p>
            <a:r>
              <a:rPr lang="en-US" altLang="zh-CN" sz="1600" dirty="0">
                <a:solidFill>
                  <a:srgbClr val="000000"/>
                </a:solidFill>
                <a:latin typeface="Courier New" charset="0"/>
              </a:rPr>
              <a:t>bool </a:t>
            </a:r>
            <a:r>
              <a:rPr lang="en-US" altLang="zh-CN" sz="1600" dirty="0" err="1">
                <a:solidFill>
                  <a:srgbClr val="000000"/>
                </a:solidFill>
                <a:latin typeface="Courier New" charset="0"/>
              </a:rPr>
              <a:t>randomBool</a:t>
            </a:r>
            <a:r>
              <a:rPr lang="en-US" altLang="zh-CN" sz="1600" dirty="0">
                <a:solidFill>
                  <a:srgbClr val="000000"/>
                </a:solidFill>
                <a:latin typeface="Courier New" charset="0"/>
              </a:rPr>
              <a:t>() {</a:t>
            </a:r>
          </a:p>
          <a:p>
            <a:r>
              <a:rPr lang="en-US" altLang="zh-CN" sz="1600" dirty="0">
                <a:solidFill>
                  <a:srgbClr val="000000"/>
                </a:solidFill>
                <a:latin typeface="Courier New" charset="0"/>
              </a:rPr>
              <a:t>    return </a:t>
            </a:r>
            <a:r>
              <a:rPr lang="en-US" altLang="zh-CN" sz="1600" dirty="0" err="1">
                <a:solidFill>
                  <a:srgbClr val="000000"/>
                </a:solidFill>
                <a:latin typeface="Courier New" charset="0"/>
              </a:rPr>
              <a:t>randomChance</a:t>
            </a:r>
            <a:r>
              <a:rPr lang="en-US" altLang="zh-CN" sz="1600" dirty="0">
                <a:solidFill>
                  <a:srgbClr val="000000"/>
                </a:solidFill>
                <a:latin typeface="Courier New" charset="0"/>
              </a:rPr>
              <a:t>(0.5);</a:t>
            </a:r>
          </a:p>
          <a:p>
            <a:r>
              <a:rPr lang="en-US" altLang="zh-CN" sz="1600" dirty="0">
                <a:solidFill>
                  <a:srgbClr val="000000"/>
                </a:solidFill>
                <a:latin typeface="Courier New" charset="0"/>
              </a:rPr>
              <a:t>}</a:t>
            </a:r>
          </a:p>
          <a:p>
            <a:endParaRPr lang="en-US" sz="1600"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6726" name="Text Box 6"/>
            <p:cNvSpPr txBox="1">
              <a:spLocks noChangeArrowheads="1"/>
            </p:cNvSpPr>
            <p:nvPr/>
          </p:nvSpPr>
          <p:spPr bwMode="auto">
            <a:xfrm>
              <a:off x="251" y="752"/>
              <a:ext cx="5261" cy="1919"/>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Implementation notes: </a:t>
              </a:r>
              <a:r>
                <a:rPr lang="en-US" sz="1600" dirty="0" err="1">
                  <a:solidFill>
                    <a:srgbClr val="0000FF"/>
                  </a:solidFill>
                  <a:latin typeface="Courier New" charset="0"/>
                </a:rPr>
                <a:t>setRandomSeed</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The </a:t>
              </a:r>
              <a:r>
                <a:rPr lang="en-US" sz="1600" dirty="0" err="1">
                  <a:solidFill>
                    <a:srgbClr val="0000FF"/>
                  </a:solidFill>
                  <a:latin typeface="Courier New" charset="0"/>
                </a:rPr>
                <a:t>setRandomSeed</a:t>
              </a:r>
              <a:r>
                <a:rPr lang="en-US" sz="1600" dirty="0">
                  <a:solidFill>
                    <a:srgbClr val="0000FF"/>
                  </a:solidFill>
                  <a:latin typeface="Courier New" charset="0"/>
                </a:rPr>
                <a:t> function simply forwards its argument to</a:t>
              </a:r>
            </a:p>
            <a:p>
              <a:r>
                <a:rPr lang="en-US" sz="1600" dirty="0">
                  <a:solidFill>
                    <a:srgbClr val="0000FF"/>
                  </a:solidFill>
                  <a:latin typeface="Courier New" charset="0"/>
                </a:rPr>
                <a:t> * </a:t>
              </a:r>
              <a:r>
                <a:rPr lang="en-US" sz="1600" dirty="0" err="1">
                  <a:solidFill>
                    <a:srgbClr val="0000FF"/>
                  </a:solidFill>
                  <a:latin typeface="Courier New" charset="0"/>
                </a:rPr>
                <a:t>srand</a:t>
              </a:r>
              <a:r>
                <a:rPr lang="en-US" sz="1600" dirty="0">
                  <a:solidFill>
                    <a:srgbClr val="0000FF"/>
                  </a:solidFill>
                  <a:latin typeface="Courier New" charset="0"/>
                </a:rPr>
                <a:t>.  The call to </a:t>
              </a:r>
              <a:r>
                <a:rPr lang="en-US" sz="1600" dirty="0" err="1">
                  <a:solidFill>
                    <a:srgbClr val="0000FF"/>
                  </a:solidFill>
                  <a:latin typeface="Courier New" charset="0"/>
                </a:rPr>
                <a:t>initRandomSeed</a:t>
              </a:r>
              <a:r>
                <a:rPr lang="en-US" sz="1600" dirty="0">
                  <a:solidFill>
                    <a:srgbClr val="0000FF"/>
                  </a:solidFill>
                  <a:latin typeface="Courier New" charset="0"/>
                </a:rPr>
                <a:t> is required to set the</a:t>
              </a:r>
            </a:p>
            <a:p>
              <a:r>
                <a:rPr lang="en-US" sz="1600" dirty="0">
                  <a:solidFill>
                    <a:srgbClr val="0000FF"/>
                  </a:solidFill>
                  <a:latin typeface="Courier New" charset="0"/>
                </a:rPr>
                <a:t> * initialized flag.</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void </a:t>
              </a:r>
              <a:r>
                <a:rPr lang="en-US" sz="1600" dirty="0" err="1">
                  <a:solidFill>
                    <a:srgbClr val="000000"/>
                  </a:solidFill>
                  <a:latin typeface="Courier New" charset="0"/>
                </a:rPr>
                <a:t>setRandomSeed</a:t>
              </a:r>
              <a:r>
                <a:rPr lang="en-US" sz="1600" dirty="0">
                  <a:solidFill>
                    <a:srgbClr val="000000"/>
                  </a:solidFill>
                  <a:latin typeface="Courier New" charset="0"/>
                </a:rPr>
                <a:t>(int seed) {</a:t>
              </a:r>
            </a:p>
            <a:p>
              <a:r>
                <a:rPr lang="en-US" sz="1600" dirty="0">
                  <a:solidFill>
                    <a:srgbClr val="000000"/>
                  </a:solidFill>
                  <a:latin typeface="Courier New" charset="0"/>
                </a:rPr>
                <a:t>   </a:t>
              </a:r>
              <a:r>
                <a:rPr lang="en-US" sz="1600" dirty="0" err="1">
                  <a:solidFill>
                    <a:srgbClr val="000000"/>
                  </a:solidFill>
                  <a:latin typeface="Courier New" charset="0"/>
                </a:rPr>
                <a:t>initRandomSeed</a:t>
              </a:r>
              <a:r>
                <a:rPr lang="en-US" sz="1600" dirty="0">
                  <a:solidFill>
                    <a:srgbClr val="000000"/>
                  </a:solidFill>
                  <a:latin typeface="Courier New" charset="0"/>
                </a:rPr>
                <a:t>();</a:t>
              </a:r>
            </a:p>
            <a:p>
              <a:r>
                <a:rPr lang="en-US" sz="1600" dirty="0">
                  <a:solidFill>
                    <a:srgbClr val="000000"/>
                  </a:solidFill>
                  <a:latin typeface="Courier New" charset="0"/>
                </a:rPr>
                <a:t>   </a:t>
              </a:r>
              <a:r>
                <a:rPr lang="en-US" sz="1600" dirty="0" err="1">
                  <a:solidFill>
                    <a:srgbClr val="000000"/>
                  </a:solidFill>
                  <a:latin typeface="Courier New" charset="0"/>
                </a:rPr>
                <a:t>srand(seed</a:t>
              </a:r>
              <a:r>
                <a:rPr lang="en-US" sz="1600" dirty="0">
                  <a:solidFill>
                    <a:srgbClr val="000000"/>
                  </a:solidFill>
                  <a:latin typeface="Courier New" charset="0"/>
                </a:rPr>
                <a:t>);</a:t>
              </a:r>
            </a:p>
            <a:p>
              <a:r>
                <a:rPr lang="en-US" sz="1600" dirty="0">
                  <a:solidFill>
                    <a:srgbClr val="000000"/>
                  </a:solidFill>
                  <a:latin typeface="Courier New" charset="0"/>
                </a:rPr>
                <a:t>}</a:t>
              </a: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random.cpp</a:t>
            </a:r>
            <a:r>
              <a:rPr lang="en-US" sz="4000" dirty="0">
                <a:solidFill>
                  <a:srgbClr val="FF0000"/>
                </a:solidFill>
              </a:rPr>
              <a:t> Implementation</a:t>
            </a: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Defining Functions in C++</a:t>
            </a:r>
            <a:endParaRPr lang="en-US" dirty="0">
              <a:solidFill>
                <a:schemeClr val="tx1"/>
              </a:solidFill>
            </a:endParaRPr>
          </a:p>
        </p:txBody>
      </p:sp>
      <p:sp>
        <p:nvSpPr>
          <p:cNvPr id="585731" name="Rectangle 3"/>
          <p:cNvSpPr>
            <a:spLocks noChangeArrowheads="1"/>
          </p:cNvSpPr>
          <p:nvPr/>
        </p:nvSpPr>
        <p:spPr bwMode="auto">
          <a:xfrm>
            <a:off x="482600" y="1155700"/>
            <a:ext cx="81280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The general form of a function definition in C++ looks much the same as it does in other languages derived from C, such as Java, but slightly more complicated than in Python:</a:t>
            </a:r>
            <a:br>
              <a:rPr lang="en-US" sz="2400" b="0" dirty="0"/>
            </a:br>
            <a:r>
              <a:rPr lang="en-US" sz="2400" b="0" dirty="0"/>
              <a:t/>
            </a:r>
            <a:br>
              <a:rPr lang="en-US" sz="2400" b="0" dirty="0"/>
            </a:br>
            <a:r>
              <a:rPr lang="en-US" sz="2400" b="0" dirty="0"/>
              <a:t/>
            </a:r>
            <a:br>
              <a:rPr lang="en-US" sz="2400" b="0" dirty="0"/>
            </a:br>
            <a:r>
              <a:rPr lang="en-US" sz="2400" b="0" dirty="0"/>
              <a:t/>
            </a:r>
            <a:br>
              <a:rPr lang="en-US" sz="2400" b="0" dirty="0"/>
            </a:br>
            <a:r>
              <a:rPr lang="en-US" sz="2400" b="0" dirty="0"/>
              <a:t/>
            </a:r>
            <a:br>
              <a:rPr lang="en-US" sz="2400" b="0" dirty="0"/>
            </a:br>
            <a:r>
              <a:rPr lang="en-US" sz="2400" b="0" dirty="0"/>
              <a:t/>
            </a:r>
            <a:br>
              <a:rPr lang="en-US" sz="2400" b="0" dirty="0"/>
            </a:br>
            <a:r>
              <a:rPr lang="en-US" altLang="zh-CN" sz="2400" b="0" dirty="0"/>
              <a:t>where </a:t>
            </a:r>
            <a:r>
              <a:rPr lang="en-US" altLang="zh-CN" sz="2400" b="0" i="1" dirty="0">
                <a:solidFill>
                  <a:srgbClr val="FF0000"/>
                </a:solidFill>
              </a:rPr>
              <a:t>type</a:t>
            </a:r>
            <a:r>
              <a:rPr lang="en-US" altLang="zh-CN" sz="2400" b="0" dirty="0"/>
              <a:t> indicates what type the function returns, </a:t>
            </a:r>
            <a:r>
              <a:rPr lang="en-US" altLang="zh-CN" sz="2400" b="0" i="1" dirty="0">
                <a:solidFill>
                  <a:srgbClr val="FF0000"/>
                </a:solidFill>
              </a:rPr>
              <a:t>name</a:t>
            </a:r>
            <a:r>
              <a:rPr lang="en-US" altLang="zh-CN" sz="2400" b="0" dirty="0"/>
              <a:t> is the name of the function, and </a:t>
            </a:r>
            <a:r>
              <a:rPr lang="en-US" altLang="zh-CN" sz="2400" i="1" dirty="0">
                <a:solidFill>
                  <a:srgbClr val="FF0000"/>
                </a:solidFill>
              </a:rPr>
              <a:t>parameter</a:t>
            </a:r>
            <a:r>
              <a:rPr lang="en-US" altLang="zh-CN" sz="2400" b="0" i="1" dirty="0">
                <a:solidFill>
                  <a:srgbClr val="FF0000"/>
                </a:solidFill>
              </a:rPr>
              <a:t> list</a:t>
            </a:r>
            <a:r>
              <a:rPr lang="en-US" altLang="zh-CN" sz="2400" b="0" dirty="0"/>
              <a:t> is a list of variable declarations used to hold the values of each argument.</a:t>
            </a:r>
          </a:p>
          <a:p>
            <a:pPr marL="342900" indent="-342900">
              <a:lnSpc>
                <a:spcPct val="85000"/>
              </a:lnSpc>
              <a:spcAft>
                <a:spcPct val="50000"/>
              </a:spcAft>
              <a:buClr>
                <a:schemeClr val="tx1"/>
              </a:buClr>
              <a:buFontTx/>
              <a:buChar char="•"/>
            </a:pPr>
            <a:r>
              <a:rPr lang="en-US" altLang="zh-CN" sz="2400" b="0" i="1" dirty="0">
                <a:solidFill>
                  <a:srgbClr val="FF0000"/>
                </a:solidFill>
              </a:rPr>
              <a:t>statements in the function body</a:t>
            </a:r>
            <a:r>
              <a:rPr lang="en-US" altLang="zh-CN" sz="2400" b="0" dirty="0"/>
              <a:t> implement the function (e.g., the algorithm), at least including a </a:t>
            </a:r>
            <a:r>
              <a:rPr lang="en-US" altLang="zh-CN" sz="2000" dirty="0">
                <a:latin typeface="Courier New" pitchFamily="1" charset="0"/>
              </a:rPr>
              <a:t>return</a:t>
            </a:r>
            <a:r>
              <a:rPr lang="en-US" altLang="zh-CN" sz="2400" b="0" dirty="0"/>
              <a:t> statement.</a:t>
            </a:r>
          </a:p>
        </p:txBody>
      </p:sp>
      <p:sp>
        <p:nvSpPr>
          <p:cNvPr id="585733" name="Text Box 5"/>
          <p:cNvSpPr txBox="1">
            <a:spLocks noChangeArrowheads="1"/>
          </p:cNvSpPr>
          <p:nvPr/>
        </p:nvSpPr>
        <p:spPr bwMode="auto">
          <a:xfrm>
            <a:off x="1527630" y="2362200"/>
            <a:ext cx="6248400" cy="1107996"/>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sz="2200" b="0" i="1" dirty="0"/>
              <a:t>type</a:t>
            </a:r>
            <a:r>
              <a:rPr lang="en-US" sz="2200" dirty="0">
                <a:latin typeface="Courier New" pitchFamily="1" charset="0"/>
              </a:rPr>
              <a:t> </a:t>
            </a:r>
            <a:r>
              <a:rPr lang="en-US" sz="2200" b="0" i="1" dirty="0"/>
              <a:t>name </a:t>
            </a:r>
            <a:r>
              <a:rPr lang="en-US" sz="2200" dirty="0">
                <a:latin typeface="Courier New" pitchFamily="1" charset="0"/>
              </a:rPr>
              <a:t>(</a:t>
            </a:r>
            <a:r>
              <a:rPr lang="en-US" sz="2200" b="0" i="1" dirty="0"/>
              <a:t>parameter list</a:t>
            </a:r>
            <a:r>
              <a:rPr lang="en-US" sz="2200" dirty="0">
                <a:latin typeface="Courier New" pitchFamily="1" charset="0"/>
              </a:rPr>
              <a:t>)</a:t>
            </a:r>
            <a:r>
              <a:rPr lang="en-US" sz="1200" dirty="0">
                <a:latin typeface="Courier New" pitchFamily="1" charset="0"/>
              </a:rPr>
              <a:t> </a:t>
            </a:r>
            <a:r>
              <a:rPr lang="en-US" sz="2200" dirty="0">
                <a:latin typeface="Courier New" pitchFamily="1" charset="0"/>
              </a:rPr>
              <a:t>{</a:t>
            </a:r>
          </a:p>
          <a:p>
            <a:r>
              <a:rPr lang="en-US" sz="2200" b="0" i="1" dirty="0">
                <a:latin typeface="Courier New" pitchFamily="1" charset="0"/>
              </a:rPr>
              <a:t>   </a:t>
            </a:r>
            <a:r>
              <a:rPr lang="en-US" sz="2200" b="0" i="1" dirty="0"/>
              <a:t>statements in the function body</a:t>
            </a:r>
            <a:endParaRPr lang="en-US" sz="2200" dirty="0">
              <a:latin typeface="Courier New" pitchFamily="1" charset="0"/>
            </a:endParaRPr>
          </a:p>
          <a:p>
            <a:r>
              <a:rPr lang="en-US" sz="2200" dirty="0">
                <a:latin typeface="Courier New" pitchFamily="1" charset="0"/>
              </a:rPr>
              <a:t>}</a:t>
            </a:r>
          </a:p>
        </p:txBody>
      </p:sp>
      <p:sp>
        <p:nvSpPr>
          <p:cNvPr id="2" name="Rectangle 1"/>
          <p:cNvSpPr/>
          <p:nvPr/>
        </p:nvSpPr>
        <p:spPr>
          <a:xfrm>
            <a:off x="1527630" y="5943600"/>
            <a:ext cx="6248400" cy="353943"/>
          </a:xfrm>
          <a:prstGeom prst="rect">
            <a:avLst/>
          </a:prstGeom>
          <a:solidFill>
            <a:schemeClr val="bg1"/>
          </a:solidFill>
          <a:ln>
            <a:solidFill>
              <a:schemeClr val="tx1"/>
            </a:solidFill>
          </a:ln>
        </p:spPr>
        <p:txBody>
          <a:bodyPr wrap="square">
            <a:spAutoFit/>
          </a:bodyPr>
          <a:lstStyle/>
          <a:p>
            <a:pPr lvl="0" algn="just">
              <a:lnSpc>
                <a:spcPct val="85000"/>
              </a:lnSpc>
              <a:spcAft>
                <a:spcPct val="50000"/>
              </a:spcAft>
            </a:pPr>
            <a:r>
              <a:rPr lang="en-US" altLang="zh-CN" sz="2000" dirty="0">
                <a:solidFill>
                  <a:srgbClr val="000000"/>
                </a:solidFill>
                <a:latin typeface="Courier New" pitchFamily="1" charset="0"/>
              </a:rPr>
              <a:t>return </a:t>
            </a:r>
            <a:r>
              <a:rPr lang="en-US" altLang="zh-CN" sz="2000" b="0" i="1" dirty="0">
                <a:solidFill>
                  <a:srgbClr val="000000"/>
                </a:solidFill>
                <a:latin typeface="Courier New" pitchFamily="1" charset="0"/>
              </a:rPr>
              <a:t>expression</a:t>
            </a:r>
            <a:r>
              <a:rPr lang="en-US" altLang="zh-CN" sz="2000" dirty="0">
                <a:solidFill>
                  <a:srgbClr val="000000"/>
                </a:solidFill>
                <a:latin typeface="Courier New" pitchFamily="1" charset="0"/>
              </a:rPr>
              <a:t>;</a:t>
            </a:r>
            <a:endParaRPr lang="en-US" sz="2000" b="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p>
        </p:txBody>
      </p:sp>
      <p:sp>
        <p:nvSpPr>
          <p:cNvPr id="926723" name="Text Box 3"/>
          <p:cNvSpPr txBox="1">
            <a:spLocks noChangeArrowheads="1"/>
          </p:cNvSpPr>
          <p:nvPr/>
        </p:nvSpPr>
        <p:spPr bwMode="auto">
          <a:xfrm>
            <a:off x="373063" y="1193800"/>
            <a:ext cx="8440737" cy="3046988"/>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Implementation notes: </a:t>
            </a:r>
            <a:r>
              <a:rPr lang="en-US" sz="1600" dirty="0" err="1">
                <a:solidFill>
                  <a:srgbClr val="0000FF"/>
                </a:solidFill>
                <a:latin typeface="Courier New" charset="0"/>
              </a:rPr>
              <a:t>setRandomSeed</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The </a:t>
            </a:r>
            <a:r>
              <a:rPr lang="en-US" sz="1600" dirty="0" err="1">
                <a:solidFill>
                  <a:srgbClr val="0000FF"/>
                </a:solidFill>
                <a:latin typeface="Courier New" charset="0"/>
              </a:rPr>
              <a:t>setRandomSeed</a:t>
            </a:r>
            <a:r>
              <a:rPr lang="en-US" sz="1600" dirty="0">
                <a:solidFill>
                  <a:srgbClr val="0000FF"/>
                </a:solidFill>
                <a:latin typeface="Courier New" charset="0"/>
              </a:rPr>
              <a:t> function simply forwards its argument to</a:t>
            </a:r>
          </a:p>
          <a:p>
            <a:r>
              <a:rPr lang="en-US" sz="1600" dirty="0">
                <a:solidFill>
                  <a:srgbClr val="0000FF"/>
                </a:solidFill>
                <a:latin typeface="Courier New" charset="0"/>
              </a:rPr>
              <a:t> * </a:t>
            </a:r>
            <a:r>
              <a:rPr lang="en-US" sz="1600" dirty="0" err="1">
                <a:solidFill>
                  <a:srgbClr val="0000FF"/>
                </a:solidFill>
                <a:latin typeface="Courier New" charset="0"/>
              </a:rPr>
              <a:t>srand</a:t>
            </a:r>
            <a:r>
              <a:rPr lang="en-US" sz="1600" dirty="0">
                <a:solidFill>
                  <a:srgbClr val="0000FF"/>
                </a:solidFill>
                <a:latin typeface="Courier New" charset="0"/>
              </a:rPr>
              <a:t>.  The call to </a:t>
            </a:r>
            <a:r>
              <a:rPr lang="en-US" sz="1600" dirty="0" err="1">
                <a:solidFill>
                  <a:srgbClr val="0000FF"/>
                </a:solidFill>
                <a:latin typeface="Courier New" charset="0"/>
              </a:rPr>
              <a:t>initRandomSeed</a:t>
            </a:r>
            <a:r>
              <a:rPr lang="en-US" sz="1600" dirty="0">
                <a:solidFill>
                  <a:srgbClr val="0000FF"/>
                </a:solidFill>
                <a:latin typeface="Courier New" charset="0"/>
              </a:rPr>
              <a:t> is required to set the</a:t>
            </a:r>
          </a:p>
          <a:p>
            <a:r>
              <a:rPr lang="en-US" sz="1600" dirty="0">
                <a:solidFill>
                  <a:srgbClr val="0000FF"/>
                </a:solidFill>
                <a:latin typeface="Courier New" charset="0"/>
              </a:rPr>
              <a:t> * initialized flag.</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void </a:t>
            </a:r>
            <a:r>
              <a:rPr lang="en-US" sz="1600" dirty="0" err="1">
                <a:solidFill>
                  <a:srgbClr val="000000"/>
                </a:solidFill>
                <a:latin typeface="Courier New" charset="0"/>
              </a:rPr>
              <a:t>setRandomSeed</a:t>
            </a:r>
            <a:r>
              <a:rPr lang="en-US" sz="1600" dirty="0">
                <a:solidFill>
                  <a:srgbClr val="000000"/>
                </a:solidFill>
                <a:latin typeface="Courier New" charset="0"/>
              </a:rPr>
              <a:t>(int seed) {</a:t>
            </a:r>
          </a:p>
          <a:p>
            <a:r>
              <a:rPr lang="en-US" sz="1600" dirty="0">
                <a:solidFill>
                  <a:srgbClr val="000000"/>
                </a:solidFill>
                <a:latin typeface="Courier New" charset="0"/>
              </a:rPr>
              <a:t>   </a:t>
            </a:r>
            <a:r>
              <a:rPr lang="en-US" sz="1600" dirty="0" err="1">
                <a:solidFill>
                  <a:srgbClr val="000000"/>
                </a:solidFill>
                <a:latin typeface="Courier New" charset="0"/>
              </a:rPr>
              <a:t>initRandomSeed</a:t>
            </a:r>
            <a:r>
              <a:rPr lang="en-US" sz="1600" dirty="0">
                <a:solidFill>
                  <a:srgbClr val="000000"/>
                </a:solidFill>
                <a:latin typeface="Courier New" charset="0"/>
              </a:rPr>
              <a:t>();</a:t>
            </a:r>
          </a:p>
          <a:p>
            <a:r>
              <a:rPr lang="en-US" sz="1600" dirty="0">
                <a:solidFill>
                  <a:srgbClr val="000000"/>
                </a:solidFill>
                <a:latin typeface="Courier New" charset="0"/>
              </a:rPr>
              <a:t>   </a:t>
            </a:r>
            <a:r>
              <a:rPr lang="en-US" sz="1600" dirty="0" err="1">
                <a:solidFill>
                  <a:srgbClr val="000000"/>
                </a:solidFill>
                <a:latin typeface="Courier New" charset="0"/>
              </a:rPr>
              <a:t>srand(seed</a:t>
            </a:r>
            <a:r>
              <a:rPr lang="en-US" sz="1600" dirty="0">
                <a:solidFill>
                  <a:srgbClr val="000000"/>
                </a:solidFill>
                <a:latin typeface="Courier New" charset="0"/>
              </a:rPr>
              <a:t>);</a:t>
            </a:r>
          </a:p>
          <a:p>
            <a:r>
              <a:rPr lang="en-US" sz="1600"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926726" name="Text Box 6"/>
            <p:cNvSpPr txBox="1">
              <a:spLocks noChangeArrowheads="1"/>
            </p:cNvSpPr>
            <p:nvPr/>
          </p:nvSpPr>
          <p:spPr bwMode="auto">
            <a:xfrm>
              <a:off x="251" y="752"/>
              <a:ext cx="5261" cy="2540"/>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Implementation notes: </a:t>
              </a:r>
              <a:r>
                <a:rPr lang="en-US" sz="1600" dirty="0" err="1">
                  <a:solidFill>
                    <a:srgbClr val="0000FF"/>
                  </a:solidFill>
                  <a:latin typeface="Courier New" charset="0"/>
                </a:rPr>
                <a:t>initRandomSeed</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The </a:t>
              </a:r>
              <a:r>
                <a:rPr lang="en-US" sz="1600" dirty="0" err="1">
                  <a:solidFill>
                    <a:srgbClr val="0000FF"/>
                  </a:solidFill>
                  <a:latin typeface="Courier New" charset="0"/>
                </a:rPr>
                <a:t>initRandomSeed</a:t>
              </a:r>
              <a:r>
                <a:rPr lang="en-US" sz="1600" dirty="0">
                  <a:solidFill>
                    <a:srgbClr val="0000FF"/>
                  </a:solidFill>
                  <a:latin typeface="Courier New" charset="0"/>
                </a:rPr>
                <a:t> function declares a static variable that</a:t>
              </a:r>
            </a:p>
            <a:p>
              <a:r>
                <a:rPr lang="en-US" sz="1600" dirty="0">
                  <a:solidFill>
                    <a:srgbClr val="0000FF"/>
                  </a:solidFill>
                  <a:latin typeface="Courier New" charset="0"/>
                </a:rPr>
                <a:t> * keeps track of whether the seed has been initialized.  The</a:t>
              </a:r>
            </a:p>
            <a:p>
              <a:r>
                <a:rPr lang="en-US" sz="1600" dirty="0">
                  <a:solidFill>
                    <a:srgbClr val="0000FF"/>
                  </a:solidFill>
                  <a:latin typeface="Courier New" charset="0"/>
                </a:rPr>
                <a:t> * first time </a:t>
              </a:r>
              <a:r>
                <a:rPr lang="en-US" sz="1600" dirty="0" err="1">
                  <a:solidFill>
                    <a:srgbClr val="0000FF"/>
                  </a:solidFill>
                  <a:latin typeface="Courier New" charset="0"/>
                </a:rPr>
                <a:t>initRandomSeed</a:t>
              </a:r>
              <a:r>
                <a:rPr lang="en-US" sz="1600" dirty="0">
                  <a:solidFill>
                    <a:srgbClr val="0000FF"/>
                  </a:solidFill>
                  <a:latin typeface="Courier New" charset="0"/>
                </a:rPr>
                <a:t> is called, initialized is false,</a:t>
              </a:r>
            </a:p>
            <a:p>
              <a:r>
                <a:rPr lang="en-US" sz="1600" dirty="0">
                  <a:solidFill>
                    <a:srgbClr val="0000FF"/>
                  </a:solidFill>
                  <a:latin typeface="Courier New" charset="0"/>
                </a:rPr>
                <a:t> * so the seed is set to the current time.</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static void </a:t>
              </a:r>
              <a:r>
                <a:rPr lang="en-US" sz="1600" dirty="0" err="1">
                  <a:solidFill>
                    <a:srgbClr val="000000"/>
                  </a:solidFill>
                  <a:latin typeface="Courier New" charset="0"/>
                </a:rPr>
                <a:t>initRandomSeed</a:t>
              </a:r>
              <a:r>
                <a:rPr lang="en-US" sz="1600" dirty="0">
                  <a:solidFill>
                    <a:srgbClr val="000000"/>
                  </a:solidFill>
                  <a:latin typeface="Courier New" charset="0"/>
                </a:rPr>
                <a:t>() {</a:t>
              </a:r>
            </a:p>
            <a:p>
              <a:r>
                <a:rPr lang="en-US" sz="1600" dirty="0">
                  <a:solidFill>
                    <a:srgbClr val="000000"/>
                  </a:solidFill>
                  <a:latin typeface="Courier New" charset="0"/>
                </a:rPr>
                <a:t>   static </a:t>
              </a:r>
              <a:r>
                <a:rPr lang="en-US" sz="1600" dirty="0" err="1">
                  <a:solidFill>
                    <a:srgbClr val="000000"/>
                  </a:solidFill>
                  <a:latin typeface="Courier New" charset="0"/>
                </a:rPr>
                <a:t>bool</a:t>
              </a:r>
              <a:r>
                <a:rPr lang="en-US" sz="1600" dirty="0">
                  <a:solidFill>
                    <a:srgbClr val="000000"/>
                  </a:solidFill>
                  <a:latin typeface="Courier New" charset="0"/>
                </a:rPr>
                <a:t> initialized = false;</a:t>
              </a:r>
            </a:p>
            <a:p>
              <a:r>
                <a:rPr lang="en-US" sz="1600" dirty="0">
                  <a:solidFill>
                    <a:srgbClr val="000000"/>
                  </a:solidFill>
                  <a:latin typeface="Courier New" charset="0"/>
                </a:rPr>
                <a:t>   if (!initialized) {</a:t>
              </a:r>
            </a:p>
            <a:p>
              <a:r>
                <a:rPr lang="en-US" sz="1600" dirty="0">
                  <a:solidFill>
                    <a:srgbClr val="000000"/>
                  </a:solidFill>
                  <a:latin typeface="Courier New" charset="0"/>
                </a:rPr>
                <a:t>      </a:t>
              </a:r>
              <a:r>
                <a:rPr lang="en-US" sz="1600" dirty="0" err="1">
                  <a:solidFill>
                    <a:srgbClr val="000000"/>
                  </a:solidFill>
                  <a:latin typeface="Courier New" charset="0"/>
                </a:rPr>
                <a:t>srand</a:t>
              </a:r>
              <a:r>
                <a:rPr lang="en-US" sz="1600" dirty="0">
                  <a:solidFill>
                    <a:srgbClr val="000000"/>
                  </a:solidFill>
                  <a:latin typeface="Courier New" charset="0"/>
                </a:rPr>
                <a:t>(int(time(NULL)));</a:t>
              </a:r>
            </a:p>
            <a:p>
              <a:r>
                <a:rPr lang="en-US" sz="1600" dirty="0">
                  <a:solidFill>
                    <a:srgbClr val="000000"/>
                  </a:solidFill>
                  <a:latin typeface="Courier New" charset="0"/>
                </a:rPr>
                <a:t>      initialized = true;</a:t>
              </a:r>
            </a:p>
            <a:p>
              <a:r>
                <a:rPr lang="en-US" sz="1600" dirty="0">
                  <a:solidFill>
                    <a:srgbClr val="000000"/>
                  </a:solidFill>
                  <a:latin typeface="Courier New" charset="0"/>
                </a:rPr>
                <a:t>   }</a:t>
              </a:r>
            </a:p>
            <a:p>
              <a:r>
                <a:rPr lang="en-US" sz="1600" dirty="0">
                  <a:solidFill>
                    <a:srgbClr val="000000"/>
                  </a:solidFill>
                  <a:latin typeface="Courier New" charset="0"/>
                </a:rPr>
                <a:t>}</a:t>
              </a: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random.cpp</a:t>
            </a:r>
            <a:r>
              <a:rPr lang="en-US" sz="4000" dirty="0">
                <a:solidFill>
                  <a:srgbClr val="FF0000"/>
                </a:solidFill>
              </a:rPr>
              <a:t> Implementation</a:t>
            </a: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Defining Functions in C++</a:t>
            </a:r>
            <a:endParaRPr lang="en-US" dirty="0">
              <a:solidFill>
                <a:schemeClr val="tx1"/>
              </a:solidFill>
            </a:endParaRPr>
          </a:p>
        </p:txBody>
      </p:sp>
      <p:sp>
        <p:nvSpPr>
          <p:cNvPr id="585731" name="Rectangle 3"/>
          <p:cNvSpPr>
            <a:spLocks noChangeArrowheads="1"/>
          </p:cNvSpPr>
          <p:nvPr/>
        </p:nvSpPr>
        <p:spPr bwMode="auto">
          <a:xfrm>
            <a:off x="482600" y="1155700"/>
            <a:ext cx="8128000" cy="4864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Functions that return Boolean results are called </a:t>
            </a:r>
            <a:r>
              <a:rPr lang="en-US" sz="2400" i="1" dirty="0">
                <a:solidFill>
                  <a:srgbClr val="FF0000"/>
                </a:solidFill>
              </a:rPr>
              <a:t>predicate functions</a:t>
            </a:r>
            <a:r>
              <a:rPr lang="en-US" sz="2400" b="0" dirty="0"/>
              <a:t>.</a:t>
            </a:r>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r>
              <a:rPr lang="en-US" altLang="zh-CN" sz="2400" b="0" dirty="0"/>
              <a:t>Functions that return no value at all are called </a:t>
            </a:r>
            <a:r>
              <a:rPr lang="en-US" altLang="zh-CN" sz="2400" i="1" dirty="0">
                <a:solidFill>
                  <a:srgbClr val="FF0000"/>
                </a:solidFill>
              </a:rPr>
              <a:t>procedure</a:t>
            </a:r>
            <a:r>
              <a:rPr lang="en-US" altLang="zh-CN" sz="2400" b="0" dirty="0">
                <a:solidFill>
                  <a:srgbClr val="000000"/>
                </a:solidFill>
              </a:rPr>
              <a:t>, using </a:t>
            </a:r>
            <a:r>
              <a:rPr lang="en-US" altLang="zh-CN" sz="1800" dirty="0">
                <a:latin typeface="Courier New" pitchFamily="1" charset="0"/>
              </a:rPr>
              <a:t>void</a:t>
            </a:r>
            <a:r>
              <a:rPr lang="en-US" altLang="zh-CN" sz="2400" b="0" dirty="0">
                <a:solidFill>
                  <a:srgbClr val="000000"/>
                </a:solidFill>
              </a:rPr>
              <a:t> as the result type.</a:t>
            </a:r>
          </a:p>
          <a:p>
            <a:pPr marL="342900" indent="-342900">
              <a:lnSpc>
                <a:spcPct val="85000"/>
              </a:lnSpc>
              <a:spcAft>
                <a:spcPct val="50000"/>
              </a:spcAft>
              <a:buFontTx/>
              <a:buChar char="•"/>
            </a:pPr>
            <a:r>
              <a:rPr lang="en-US" altLang="zh-CN" sz="2400" b="0" dirty="0"/>
              <a:t>All functions need to be declared before they are called by specifying a </a:t>
            </a:r>
            <a:r>
              <a:rPr lang="en-US" altLang="zh-CN" sz="2400" i="1" dirty="0">
                <a:solidFill>
                  <a:srgbClr val="FF0000"/>
                </a:solidFill>
              </a:rPr>
              <a:t>prototype</a:t>
            </a:r>
            <a:r>
              <a:rPr lang="en-US" altLang="zh-CN" sz="2400" b="0" dirty="0"/>
              <a:t> consisting of the header line followed by a semicolon.</a:t>
            </a:r>
            <a:endParaRPr lang="en-US" altLang="zh-CN" sz="2400" i="1" dirty="0">
              <a:solidFill>
                <a:srgbClr val="FF0000"/>
              </a:solidFill>
            </a:endParaRPr>
          </a:p>
        </p:txBody>
      </p:sp>
      <p:sp>
        <p:nvSpPr>
          <p:cNvPr id="585733" name="Text Box 5"/>
          <p:cNvSpPr txBox="1">
            <a:spLocks noChangeArrowheads="1"/>
          </p:cNvSpPr>
          <p:nvPr/>
        </p:nvSpPr>
        <p:spPr bwMode="auto">
          <a:xfrm>
            <a:off x="1527630" y="2122226"/>
            <a:ext cx="6248400" cy="1477328"/>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altLang="zh-CN" sz="1800" dirty="0">
                <a:latin typeface="Courier New" pitchFamily="1" charset="0"/>
              </a:rPr>
              <a:t>bool </a:t>
            </a:r>
            <a:r>
              <a:rPr lang="en-US" altLang="zh-CN" sz="1800" dirty="0" err="1">
                <a:latin typeface="Courier New" pitchFamily="1" charset="0"/>
              </a:rPr>
              <a:t>isEven</a:t>
            </a:r>
            <a:r>
              <a:rPr lang="en-US" altLang="zh-CN" sz="1800" dirty="0">
                <a:latin typeface="Courier New" pitchFamily="1" charset="0"/>
              </a:rPr>
              <a:t>(</a:t>
            </a:r>
            <a:r>
              <a:rPr lang="en-US" altLang="zh-CN" sz="1800" dirty="0" err="1">
                <a:latin typeface="Courier New" pitchFamily="1" charset="0"/>
              </a:rPr>
              <a:t>int</a:t>
            </a:r>
            <a:r>
              <a:rPr lang="en-US" altLang="zh-CN" sz="1800" dirty="0">
                <a:latin typeface="Courier New" pitchFamily="1" charset="0"/>
              </a:rPr>
              <a:t> n) {</a:t>
            </a:r>
          </a:p>
          <a:p>
            <a:r>
              <a:rPr lang="en-US" altLang="zh-CN" sz="1800" dirty="0">
                <a:latin typeface="Courier New" pitchFamily="1" charset="0"/>
              </a:rPr>
              <a:t>   return n % 2 == 0;</a:t>
            </a:r>
          </a:p>
          <a:p>
            <a:r>
              <a:rPr lang="en-US" altLang="zh-CN" sz="1800" dirty="0">
                <a:latin typeface="Courier New" pitchFamily="1" charset="0"/>
              </a:rPr>
              <a:t>}</a:t>
            </a:r>
          </a:p>
          <a:p>
            <a:r>
              <a:rPr lang="en-US" altLang="zh-CN" sz="1800" dirty="0">
                <a:latin typeface="Courier New" pitchFamily="1" charset="0"/>
              </a:rPr>
              <a:t>. . . </a:t>
            </a:r>
          </a:p>
          <a:p>
            <a:r>
              <a:rPr lang="en-US" altLang="zh-CN" sz="1800" dirty="0">
                <a:latin typeface="Courier New" pitchFamily="1" charset="0"/>
              </a:rPr>
              <a:t>if (</a:t>
            </a:r>
            <a:r>
              <a:rPr lang="en-US" altLang="zh-CN" sz="1800" dirty="0" err="1">
                <a:latin typeface="Courier New" pitchFamily="1" charset="0"/>
              </a:rPr>
              <a:t>isEven</a:t>
            </a:r>
            <a:r>
              <a:rPr lang="en-US" altLang="zh-CN" sz="1800" dirty="0">
                <a:latin typeface="Courier New" pitchFamily="1" charset="0"/>
              </a:rPr>
              <a:t>(</a:t>
            </a:r>
            <a:r>
              <a:rPr lang="en-US" altLang="zh-CN" sz="1800" dirty="0" err="1">
                <a:latin typeface="Courier New" pitchFamily="1" charset="0"/>
              </a:rPr>
              <a:t>i</a:t>
            </a:r>
            <a:r>
              <a:rPr lang="en-US" altLang="zh-CN" sz="1800" dirty="0">
                <a:latin typeface="Courier New" pitchFamily="1" charset="0"/>
              </a:rPr>
              <a:t>)) . . .</a:t>
            </a:r>
            <a:endParaRPr lang="en-US" sz="1800" dirty="0">
              <a:latin typeface="Courier New" pitchFamily="1" charset="0"/>
            </a:endParaRPr>
          </a:p>
        </p:txBody>
      </p:sp>
    </p:spTree>
    <p:extLst>
      <p:ext uri="{BB962C8B-B14F-4D97-AF65-F5344CB8AC3E}">
        <p14:creationId xmlns:p14="http://schemas.microsoft.com/office/powerpoint/2010/main" val="204788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73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57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Function Prototypes</a:t>
            </a:r>
            <a:endParaRPr lang="en-US" dirty="0">
              <a:solidFill>
                <a:schemeClr val="tx1"/>
              </a:solidFill>
            </a:endParaRPr>
          </a:p>
        </p:txBody>
      </p:sp>
      <p:sp>
        <p:nvSpPr>
          <p:cNvPr id="585731" name="Rectangle 3"/>
          <p:cNvSpPr>
            <a:spLocks noChangeArrowheads="1"/>
          </p:cNvSpPr>
          <p:nvPr/>
        </p:nvSpPr>
        <p:spPr bwMode="auto">
          <a:xfrm>
            <a:off x="482600" y="1155700"/>
            <a:ext cx="8128000" cy="4940300"/>
          </a:xfrm>
          <a:prstGeom prst="rect">
            <a:avLst/>
          </a:prstGeom>
          <a:noFill/>
          <a:ln w="9525">
            <a:noFill/>
            <a:miter lim="800000"/>
            <a:headEnd/>
            <a:tailEnd/>
          </a:ln>
          <a:effectLst/>
        </p:spPr>
        <p:txBody>
          <a:bodyPr>
            <a:prstTxWarp prst="textNoShape">
              <a:avLst/>
            </a:prstTxWarp>
          </a:bodyPr>
          <a:lstStyle/>
          <a:p>
            <a:pPr marL="342900" indent="-342900">
              <a:lnSpc>
                <a:spcPct val="90000"/>
              </a:lnSpc>
              <a:spcAft>
                <a:spcPts val="1200"/>
              </a:spcAft>
              <a:buFontTx/>
              <a:buChar char="•"/>
            </a:pPr>
            <a:r>
              <a:rPr lang="en-US" sz="2400" b="0" dirty="0"/>
              <a:t>A </a:t>
            </a:r>
            <a:r>
              <a:rPr lang="en-US" sz="2400" i="1" dirty="0">
                <a:solidFill>
                  <a:srgbClr val="FF0000"/>
                </a:solidFill>
              </a:rPr>
              <a:t>function prototype</a:t>
            </a:r>
            <a:r>
              <a:rPr lang="en-US" sz="2400" b="0" dirty="0"/>
              <a:t> is simply the header line of the function followed by a semicolon, which you put </a:t>
            </a:r>
            <a:r>
              <a:rPr lang="en-US" sz="2400" b="0" dirty="0">
                <a:solidFill>
                  <a:srgbClr val="FF0000"/>
                </a:solidFill>
              </a:rPr>
              <a:t>in front of</a:t>
            </a:r>
            <a:r>
              <a:rPr lang="en-US" sz="2400" b="0" dirty="0"/>
              <a:t> the main function so that the </a:t>
            </a:r>
            <a:r>
              <a:rPr lang="en-US" sz="2400" b="0" dirty="0">
                <a:solidFill>
                  <a:srgbClr val="FF0000"/>
                </a:solidFill>
              </a:rPr>
              <a:t>compiler</a:t>
            </a:r>
            <a:r>
              <a:rPr lang="en-US" sz="2400" b="0" dirty="0"/>
              <a:t> knows what arguments the function requires and what type of value it returns, </a:t>
            </a:r>
            <a:r>
              <a:rPr lang="en-US" sz="2400" b="0" dirty="0">
                <a:solidFill>
                  <a:srgbClr val="FF0000"/>
                </a:solidFill>
              </a:rPr>
              <a:t>before you actually define the function.</a:t>
            </a:r>
          </a:p>
          <a:p>
            <a:pPr marL="342900" indent="-342900">
              <a:lnSpc>
                <a:spcPct val="90000"/>
              </a:lnSpc>
              <a:spcAft>
                <a:spcPts val="1200"/>
              </a:spcAft>
              <a:buFontTx/>
              <a:buChar char="•"/>
            </a:pPr>
            <a:r>
              <a:rPr lang="en-US" sz="2400" b="0" dirty="0"/>
              <a:t>If you always define functions before you call them, prototypes are not required. </a:t>
            </a:r>
          </a:p>
          <a:p>
            <a:pPr marL="800100" lvl="1" indent="-342900">
              <a:lnSpc>
                <a:spcPct val="90000"/>
              </a:lnSpc>
              <a:spcAft>
                <a:spcPts val="1200"/>
              </a:spcAft>
              <a:buFont typeface="Times New Roman" panose="02020603050405020304" pitchFamily="18" charset="0"/>
              <a:buChar char="‒"/>
            </a:pPr>
            <a:r>
              <a:rPr lang="en-US" sz="2400" b="0" dirty="0"/>
              <a:t>E.g., the low-level functions come at the beginning, followed by the intermediate-level functions that call them, with the main program coming at the very bottom.</a:t>
            </a:r>
          </a:p>
          <a:p>
            <a:pPr marL="342900" indent="-342900">
              <a:lnSpc>
                <a:spcPct val="90000"/>
              </a:lnSpc>
              <a:spcAft>
                <a:spcPts val="1200"/>
              </a:spcAft>
              <a:buFontTx/>
              <a:buChar char="•"/>
            </a:pPr>
            <a:r>
              <a:rPr lang="en-US" sz="2400" b="0" dirty="0"/>
              <a:t>While this strategy can save a few prototype lines, it is </a:t>
            </a:r>
            <a:r>
              <a:rPr lang="en-US" sz="2400" b="0" dirty="0">
                <a:solidFill>
                  <a:srgbClr val="FF0000"/>
                </a:solidFill>
              </a:rPr>
              <a:t>counterintuitive</a:t>
            </a:r>
            <a:r>
              <a:rPr lang="en-US" sz="2400" b="0" dirty="0"/>
              <a:t> in the sense of </a:t>
            </a:r>
            <a:r>
              <a:rPr lang="en-US" sz="2400" i="1" dirty="0">
                <a:solidFill>
                  <a:srgbClr val="FF0000"/>
                </a:solidFill>
              </a:rPr>
              <a:t>top-down design</a:t>
            </a:r>
            <a:r>
              <a:rPr lang="en-US" sz="2400" b="0" dirty="0"/>
              <a:t>, since the most general functions appear at the end.</a:t>
            </a:r>
          </a:p>
        </p:txBody>
      </p:sp>
    </p:spTree>
    <p:extLst>
      <p:ext uri="{BB962C8B-B14F-4D97-AF65-F5344CB8AC3E}">
        <p14:creationId xmlns:p14="http://schemas.microsoft.com/office/powerpoint/2010/main" val="109084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573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57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Parameters vs. Arguments</a:t>
            </a:r>
            <a:endParaRPr lang="en-US" dirty="0">
              <a:solidFill>
                <a:schemeClr val="tx1"/>
              </a:solidFill>
            </a:endParaRPr>
          </a:p>
        </p:txBody>
      </p:sp>
      <p:sp>
        <p:nvSpPr>
          <p:cNvPr id="585731" name="Rectangle 3"/>
          <p:cNvSpPr>
            <a:spLocks noChangeArrowheads="1"/>
          </p:cNvSpPr>
          <p:nvPr/>
        </p:nvSpPr>
        <p:spPr bwMode="auto">
          <a:xfrm>
            <a:off x="482600" y="1155700"/>
            <a:ext cx="8204200" cy="4940300"/>
          </a:xfrm>
          <a:prstGeom prst="rect">
            <a:avLst/>
          </a:prstGeom>
          <a:noFill/>
          <a:ln w="9525">
            <a:noFill/>
            <a:miter lim="800000"/>
            <a:headEnd/>
            <a:tailEnd/>
          </a:ln>
          <a:effectLst/>
        </p:spPr>
        <p:txBody>
          <a:bodyPr>
            <a:prstTxWarp prst="textNoShape">
              <a:avLst/>
            </a:prstTxWarp>
          </a:bodyPr>
          <a:lstStyle/>
          <a:p>
            <a:pPr marL="342900" lvl="0" indent="-342900">
              <a:lnSpc>
                <a:spcPct val="90000"/>
              </a:lnSpc>
              <a:spcAft>
                <a:spcPts val="1200"/>
              </a:spcAft>
              <a:buFontTx/>
              <a:buChar char="•"/>
            </a:pPr>
            <a:r>
              <a:rPr lang="en-US" sz="2400" b="0" dirty="0">
                <a:solidFill>
                  <a:srgbClr val="000000"/>
                </a:solidFill>
              </a:rPr>
              <a:t>A parameter is a placeholder for one of </a:t>
            </a:r>
            <a:r>
              <a:rPr lang="en-US" sz="2400" b="0" dirty="0" smtClean="0">
                <a:solidFill>
                  <a:srgbClr val="000000"/>
                </a:solidFill>
              </a:rPr>
              <a:t>the arguments </a:t>
            </a:r>
            <a:r>
              <a:rPr lang="en-US" sz="2400" b="0" dirty="0">
                <a:solidFill>
                  <a:srgbClr val="000000"/>
                </a:solidFill>
              </a:rPr>
              <a:t>supplied in the function call and acts in most respects </a:t>
            </a:r>
            <a:r>
              <a:rPr lang="en-US" sz="2400" b="0" dirty="0" smtClean="0">
                <a:solidFill>
                  <a:srgbClr val="000000"/>
                </a:solidFill>
              </a:rPr>
              <a:t>just like </a:t>
            </a:r>
            <a:r>
              <a:rPr lang="en-US" sz="2400" b="0" dirty="0">
                <a:solidFill>
                  <a:srgbClr val="000000"/>
                </a:solidFill>
              </a:rPr>
              <a:t>a </a:t>
            </a:r>
            <a:r>
              <a:rPr lang="en-US" sz="2400" b="0" dirty="0" smtClean="0">
                <a:solidFill>
                  <a:srgbClr val="000000"/>
                </a:solidFill>
              </a:rPr>
              <a:t>local variable.</a:t>
            </a:r>
          </a:p>
          <a:p>
            <a:pPr marL="800100" lvl="1" indent="-342900">
              <a:lnSpc>
                <a:spcPct val="90000"/>
              </a:lnSpc>
              <a:spcAft>
                <a:spcPts val="1200"/>
              </a:spcAft>
              <a:buFont typeface="Times New Roman" panose="02020603050405020304" pitchFamily="18" charset="0"/>
              <a:buChar char="‒"/>
            </a:pPr>
            <a:r>
              <a:rPr lang="en-US" sz="2400" b="0" dirty="0">
                <a:solidFill>
                  <a:srgbClr val="000000"/>
                </a:solidFill>
              </a:rPr>
              <a:t>A parameter is a variable in a </a:t>
            </a:r>
            <a:r>
              <a:rPr lang="en-US" sz="2400" b="0" dirty="0" smtClean="0">
                <a:solidFill>
                  <a:srgbClr val="000000"/>
                </a:solidFill>
              </a:rPr>
              <a:t>function declaration and definition.</a:t>
            </a:r>
          </a:p>
          <a:p>
            <a:pPr marL="800100" lvl="1" indent="-342900">
              <a:lnSpc>
                <a:spcPct val="90000"/>
              </a:lnSpc>
              <a:spcAft>
                <a:spcPts val="1200"/>
              </a:spcAft>
              <a:buFont typeface="Times New Roman" panose="02020603050405020304" pitchFamily="18" charset="0"/>
              <a:buChar char="‒"/>
            </a:pPr>
            <a:r>
              <a:rPr lang="en-US" sz="2400" b="0" dirty="0" smtClean="0">
                <a:solidFill>
                  <a:srgbClr val="000000"/>
                </a:solidFill>
              </a:rPr>
              <a:t>An argument is an expression used when calling the function.</a:t>
            </a:r>
          </a:p>
          <a:p>
            <a:pPr marL="800100" lvl="1" indent="-342900">
              <a:lnSpc>
                <a:spcPct val="90000"/>
              </a:lnSpc>
              <a:spcAft>
                <a:spcPts val="1200"/>
              </a:spcAft>
              <a:buFont typeface="Times New Roman" panose="02020603050405020304" pitchFamily="18" charset="0"/>
              <a:buChar char="‒"/>
            </a:pPr>
            <a:r>
              <a:rPr lang="en-US" sz="2400" b="0" dirty="0" smtClean="0">
                <a:solidFill>
                  <a:srgbClr val="000000"/>
                </a:solidFill>
              </a:rPr>
              <a:t>When </a:t>
            </a:r>
            <a:r>
              <a:rPr lang="en-US" sz="2400" b="0" dirty="0">
                <a:solidFill>
                  <a:srgbClr val="000000"/>
                </a:solidFill>
              </a:rPr>
              <a:t>a </a:t>
            </a:r>
            <a:r>
              <a:rPr lang="en-US" sz="2400" b="0" dirty="0" smtClean="0">
                <a:solidFill>
                  <a:srgbClr val="000000"/>
                </a:solidFill>
              </a:rPr>
              <a:t>function </a:t>
            </a:r>
            <a:r>
              <a:rPr lang="en-US" sz="2400" b="0" dirty="0">
                <a:solidFill>
                  <a:srgbClr val="000000"/>
                </a:solidFill>
              </a:rPr>
              <a:t>is called, the arguments are the data </a:t>
            </a:r>
            <a:r>
              <a:rPr lang="en-US" sz="2400" b="0" dirty="0" smtClean="0">
                <a:solidFill>
                  <a:srgbClr val="000000"/>
                </a:solidFill>
              </a:rPr>
              <a:t>(actual values) you </a:t>
            </a:r>
            <a:r>
              <a:rPr lang="en-US" sz="2400" b="0" dirty="0">
                <a:solidFill>
                  <a:srgbClr val="000000"/>
                </a:solidFill>
              </a:rPr>
              <a:t>pass into the </a:t>
            </a:r>
            <a:r>
              <a:rPr lang="en-US" sz="2400" b="0" dirty="0" smtClean="0">
                <a:solidFill>
                  <a:srgbClr val="000000"/>
                </a:solidFill>
              </a:rPr>
              <a:t>function's </a:t>
            </a:r>
            <a:r>
              <a:rPr lang="en-US" sz="2400" b="0" dirty="0">
                <a:solidFill>
                  <a:srgbClr val="000000"/>
                </a:solidFill>
              </a:rPr>
              <a:t>parameters</a:t>
            </a:r>
            <a:r>
              <a:rPr lang="en-US" sz="2400" b="0" dirty="0" smtClean="0">
                <a:solidFill>
                  <a:srgbClr val="000000"/>
                </a:solidFill>
              </a:rPr>
              <a:t>.</a:t>
            </a: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66828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573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57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 Enhancements to Functions</a:t>
            </a:r>
            <a:endParaRPr lang="en-US" dirty="0">
              <a:solidFill>
                <a:schemeClr val="tx1"/>
              </a:solidFill>
            </a:endParaRPr>
          </a:p>
        </p:txBody>
      </p:sp>
      <p:sp>
        <p:nvSpPr>
          <p:cNvPr id="585731" name="Rectangle 3"/>
          <p:cNvSpPr>
            <a:spLocks noChangeArrowheads="1"/>
          </p:cNvSpPr>
          <p:nvPr/>
        </p:nvSpPr>
        <p:spPr bwMode="auto">
          <a:xfrm>
            <a:off x="477765" y="1155700"/>
            <a:ext cx="8128000" cy="4178300"/>
          </a:xfrm>
          <a:prstGeom prst="rect">
            <a:avLst/>
          </a:prstGeom>
          <a:noFill/>
          <a:ln w="9525">
            <a:noFill/>
            <a:miter lim="800000"/>
            <a:headEnd/>
            <a:tailEnd/>
          </a:ln>
          <a:effectLst/>
        </p:spPr>
        <p:txBody>
          <a:bodyPr>
            <a:prstTxWarp prst="textNoShape">
              <a:avLst/>
            </a:prstTxWarp>
          </a:bodyPr>
          <a:lstStyle/>
          <a:p>
            <a:pPr marL="342900" indent="-342900">
              <a:lnSpc>
                <a:spcPct val="90000"/>
              </a:lnSpc>
              <a:spcAft>
                <a:spcPts val="1200"/>
              </a:spcAft>
              <a:buFontTx/>
              <a:buChar char="•"/>
            </a:pPr>
            <a:r>
              <a:rPr lang="en-US" sz="2400" b="0" dirty="0"/>
              <a:t>Functions can be </a:t>
            </a:r>
            <a:r>
              <a:rPr lang="en-US" sz="2400" i="1" dirty="0">
                <a:solidFill>
                  <a:srgbClr val="FF0000"/>
                </a:solidFill>
              </a:rPr>
              <a:t>overloaded</a:t>
            </a:r>
            <a:r>
              <a:rPr lang="en-US" sz="2400" b="0" i="1" dirty="0"/>
              <a:t>,</a:t>
            </a:r>
            <a:r>
              <a:rPr lang="en-US" sz="2400" b="0" dirty="0"/>
              <a:t> which means that you can define several different functions with the same name as long as the correct version can be determined by looking at </a:t>
            </a:r>
            <a:r>
              <a:rPr lang="en-US" sz="2400" b="0" dirty="0">
                <a:solidFill>
                  <a:srgbClr val="FF0000"/>
                </a:solidFill>
              </a:rPr>
              <a:t>the number and types of the arguments</a:t>
            </a:r>
            <a:r>
              <a:rPr lang="en-US" sz="2400" b="0" dirty="0" smtClean="0"/>
              <a:t>.</a:t>
            </a:r>
          </a:p>
          <a:p>
            <a:pPr marL="342900" indent="-342900">
              <a:lnSpc>
                <a:spcPct val="90000"/>
              </a:lnSpc>
              <a:spcAft>
                <a:spcPts val="1200"/>
              </a:spcAft>
              <a:buFontTx/>
              <a:buChar char="•"/>
            </a:pPr>
            <a:r>
              <a:rPr lang="en-US" sz="2400" b="0" dirty="0" smtClean="0"/>
              <a:t>The </a:t>
            </a:r>
            <a:r>
              <a:rPr lang="en-US" sz="2400" b="0" dirty="0"/>
              <a:t>pattern of arguments </a:t>
            </a:r>
            <a:r>
              <a:rPr lang="en-US" sz="2400" b="0" dirty="0" smtClean="0"/>
              <a:t>(i.e., </a:t>
            </a:r>
            <a:r>
              <a:rPr lang="en-US" altLang="zh-CN" sz="2400" b="0" dirty="0" smtClean="0"/>
              <a:t>the </a:t>
            </a:r>
            <a:r>
              <a:rPr lang="en-US" altLang="zh-CN" sz="2400" b="0" dirty="0"/>
              <a:t>number and types of the </a:t>
            </a:r>
            <a:r>
              <a:rPr lang="en-US" altLang="zh-CN" sz="2400" b="0" dirty="0" smtClean="0"/>
              <a:t>arguments but </a:t>
            </a:r>
            <a:r>
              <a:rPr lang="en-US" altLang="zh-CN" sz="2400" b="0" dirty="0" smtClean="0">
                <a:solidFill>
                  <a:srgbClr val="FF0000"/>
                </a:solidFill>
              </a:rPr>
              <a:t>not the parameter names</a:t>
            </a:r>
            <a:r>
              <a:rPr lang="en-US" sz="2400" b="0" dirty="0" smtClean="0"/>
              <a:t>) required </a:t>
            </a:r>
            <a:r>
              <a:rPr lang="en-US" sz="2400" b="0" dirty="0"/>
              <a:t>for a particular function is called its </a:t>
            </a:r>
            <a:r>
              <a:rPr lang="en-US" sz="2400" i="1" dirty="0">
                <a:solidFill>
                  <a:srgbClr val="FF0000"/>
                </a:solidFill>
              </a:rPr>
              <a:t>signature</a:t>
            </a:r>
            <a:r>
              <a:rPr lang="en-US" sz="2400" b="0" i="1" dirty="0" smtClean="0"/>
              <a:t>.</a:t>
            </a:r>
          </a:p>
          <a:p>
            <a:pPr marL="342900" indent="-342900">
              <a:lnSpc>
                <a:spcPct val="90000"/>
              </a:lnSpc>
              <a:spcAft>
                <a:spcPts val="1200"/>
              </a:spcAft>
              <a:buFontTx/>
              <a:buChar char="•"/>
            </a:pPr>
            <a:r>
              <a:rPr lang="en-US" sz="2400" b="0" dirty="0"/>
              <a:t>The primary advantage of using overloading is that doing so makes it easier </a:t>
            </a:r>
            <a:r>
              <a:rPr lang="en-US" sz="2400" b="0" dirty="0" smtClean="0"/>
              <a:t>for you </a:t>
            </a:r>
            <a:r>
              <a:rPr lang="en-US" sz="2400" b="0" dirty="0"/>
              <a:t>as a programmer to keep track of different function names for the </a:t>
            </a:r>
            <a:r>
              <a:rPr lang="en-US" sz="2400" b="0" dirty="0" smtClean="0"/>
              <a:t>same operation </a:t>
            </a:r>
            <a:r>
              <a:rPr lang="en-US" sz="2400" b="0" dirty="0"/>
              <a:t>when it is applied in slightly different contexts.</a:t>
            </a:r>
            <a:endParaRPr lang="en-US" sz="2400" b="0" dirty="0" smtClean="0"/>
          </a:p>
        </p:txBody>
      </p:sp>
      <p:sp>
        <p:nvSpPr>
          <p:cNvPr id="2" name="Rectangle 1"/>
          <p:cNvSpPr/>
          <p:nvPr/>
        </p:nvSpPr>
        <p:spPr>
          <a:xfrm>
            <a:off x="477765" y="5393209"/>
            <a:ext cx="3886200" cy="923330"/>
          </a:xfrm>
          <a:prstGeom prst="rect">
            <a:avLst/>
          </a:prstGeom>
          <a:solidFill>
            <a:schemeClr val="bg1"/>
          </a:solidFill>
          <a:ln>
            <a:solidFill>
              <a:schemeClr val="tx1"/>
            </a:solidFill>
          </a:ln>
        </p:spPr>
        <p:txBody>
          <a:bodyPr wrap="square">
            <a:spAutoFit/>
          </a:bodyPr>
          <a:lstStyle/>
          <a:p>
            <a:r>
              <a:rPr lang="en-US" altLang="zh-CN" sz="1800" dirty="0" err="1">
                <a:latin typeface="Courier New" pitchFamily="1" charset="0"/>
              </a:rPr>
              <a:t>int</a:t>
            </a:r>
            <a:r>
              <a:rPr lang="en-US" altLang="zh-CN" sz="1800" dirty="0">
                <a:latin typeface="Courier New" pitchFamily="1" charset="0"/>
              </a:rPr>
              <a:t> abs(</a:t>
            </a:r>
            <a:r>
              <a:rPr lang="en-US" altLang="zh-CN" sz="1800" dirty="0" err="1">
                <a:latin typeface="Courier New" pitchFamily="1" charset="0"/>
              </a:rPr>
              <a:t>int</a:t>
            </a:r>
            <a:r>
              <a:rPr lang="en-US" altLang="zh-CN" sz="1800" dirty="0">
                <a:latin typeface="Courier New" pitchFamily="1" charset="0"/>
              </a:rPr>
              <a:t> x) {</a:t>
            </a:r>
          </a:p>
          <a:p>
            <a:r>
              <a:rPr lang="en-US" altLang="zh-CN" sz="1800" dirty="0" smtClean="0">
                <a:latin typeface="Courier New" pitchFamily="1" charset="0"/>
              </a:rPr>
              <a:t>   return </a:t>
            </a:r>
            <a:r>
              <a:rPr lang="en-US" altLang="zh-CN" sz="1800" dirty="0">
                <a:latin typeface="Courier New" pitchFamily="1" charset="0"/>
              </a:rPr>
              <a:t>(x &lt; 0) ? -x : x;</a:t>
            </a:r>
          </a:p>
          <a:p>
            <a:r>
              <a:rPr lang="en-US" altLang="zh-CN" sz="1800" dirty="0">
                <a:latin typeface="Courier New" pitchFamily="1" charset="0"/>
              </a:rPr>
              <a:t>}</a:t>
            </a:r>
            <a:endParaRPr lang="zh-CN" altLang="en-US" sz="1800" dirty="0">
              <a:latin typeface="Courier New" pitchFamily="1" charset="0"/>
            </a:endParaRPr>
          </a:p>
        </p:txBody>
      </p:sp>
      <p:sp>
        <p:nvSpPr>
          <p:cNvPr id="3" name="Rectangle 2"/>
          <p:cNvSpPr/>
          <p:nvPr/>
        </p:nvSpPr>
        <p:spPr>
          <a:xfrm>
            <a:off x="4714730" y="5393209"/>
            <a:ext cx="3891035" cy="923330"/>
          </a:xfrm>
          <a:prstGeom prst="rect">
            <a:avLst/>
          </a:prstGeom>
          <a:solidFill>
            <a:schemeClr val="bg1"/>
          </a:solidFill>
          <a:ln>
            <a:solidFill>
              <a:schemeClr val="tx1"/>
            </a:solidFill>
          </a:ln>
        </p:spPr>
        <p:txBody>
          <a:bodyPr wrap="square">
            <a:spAutoFit/>
          </a:bodyPr>
          <a:lstStyle/>
          <a:p>
            <a:r>
              <a:rPr lang="en-US" altLang="zh-CN" sz="1800" dirty="0">
                <a:latin typeface="Courier New" pitchFamily="1" charset="0"/>
              </a:rPr>
              <a:t>double abs(double x) {</a:t>
            </a:r>
          </a:p>
          <a:p>
            <a:r>
              <a:rPr lang="en-US" altLang="zh-CN" sz="1800" dirty="0" smtClean="0">
                <a:latin typeface="Courier New" pitchFamily="1" charset="0"/>
              </a:rPr>
              <a:t>   return </a:t>
            </a:r>
            <a:r>
              <a:rPr lang="en-US" altLang="zh-CN" sz="1800" dirty="0">
                <a:latin typeface="Courier New" pitchFamily="1" charset="0"/>
              </a:rPr>
              <a:t>(x &lt; 0) ? -x : x;</a:t>
            </a:r>
          </a:p>
          <a:p>
            <a:r>
              <a:rPr lang="en-US" altLang="zh-CN" sz="1800" dirty="0">
                <a:latin typeface="Courier New" pitchFamily="1" charset="0"/>
              </a:rPr>
              <a:t>}</a:t>
            </a:r>
            <a:endParaRPr lang="zh-CN" altLang="en-US" sz="1800" dirty="0">
              <a:latin typeface="Courier New" pitchFamily="1"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7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57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1"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1"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21750</TotalTime>
  <Words>6331</Words>
  <Application>Microsoft Office PowerPoint</Application>
  <PresentationFormat>On-screen Show (4:3)</PresentationFormat>
  <Paragraphs>920</Paragraphs>
  <Slides>51</Slides>
  <Notes>49</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51</vt:i4>
      </vt:variant>
    </vt:vector>
  </HeadingPairs>
  <TitlesOfParts>
    <vt:vector size="69" baseType="lpstr">
      <vt:lpstr>Charcoal CY</vt:lpstr>
      <vt:lpstr>Helvetica Neue</vt:lpstr>
      <vt:lpstr>Lucida Grande</vt:lpstr>
      <vt:lpstr>ＭＳ Ｐゴシック</vt:lpstr>
      <vt:lpstr>Arial</vt:lpstr>
      <vt:lpstr>Courier New</vt:lpstr>
      <vt:lpstr>Helvetica</vt:lpstr>
      <vt:lpstr>Times</vt:lpstr>
      <vt:lpstr>Times New Roman</vt:lpstr>
      <vt:lpstr>Wingdings</vt:lpstr>
      <vt:lpstr>Blank Presentation</vt:lpstr>
      <vt:lpstr>1_Blank Presentation</vt:lpstr>
      <vt:lpstr>2_Blank Presentation</vt:lpstr>
      <vt:lpstr>3_Blank Presentation</vt:lpstr>
      <vt:lpstr>4_Blank Presentation</vt:lpstr>
      <vt:lpstr>5_Blank Presentation</vt:lpstr>
      <vt:lpstr>6_Blank Presentation</vt:lpstr>
      <vt:lpstr>7_Blank Presentation</vt:lpstr>
      <vt:lpstr>Functions and Libraries</vt:lpstr>
      <vt:lpstr>The Idea of a Function</vt:lpstr>
      <vt:lpstr>Function in Programming</vt:lpstr>
      <vt:lpstr>The Advantages of Using Functions</vt:lpstr>
      <vt:lpstr>Defining Functions in C++</vt:lpstr>
      <vt:lpstr>Defining Functions in C++</vt:lpstr>
      <vt:lpstr>Function Prototypes</vt:lpstr>
      <vt:lpstr>Parameters vs. Arguments</vt:lpstr>
      <vt:lpstr>C++ Enhancements to Functions</vt:lpstr>
      <vt:lpstr>C++ Enhancements to Functions</vt:lpstr>
      <vt:lpstr>C++ Enhancements to Functions</vt:lpstr>
      <vt:lpstr>Exercise</vt:lpstr>
      <vt:lpstr>Functions and Algorithms</vt:lpstr>
      <vt:lpstr>The Brute-Force Approach  </vt:lpstr>
      <vt:lpstr>Euclid’s Algorithm  </vt:lpstr>
      <vt:lpstr>How Euclid’s Algorithm Works  </vt:lpstr>
      <vt:lpstr>An Illustration of Euclid’s Algorithm</vt:lpstr>
      <vt:lpstr>The Mechanics of Calling a Function</vt:lpstr>
      <vt:lpstr>The Combinations Function  </vt:lpstr>
      <vt:lpstr>Combinations and Factorials  </vt:lpstr>
      <vt:lpstr>Computing Factorials</vt:lpstr>
      <vt:lpstr>The Combinations Program </vt:lpstr>
      <vt:lpstr>Exercise</vt:lpstr>
      <vt:lpstr>Call by Reference Example</vt:lpstr>
      <vt:lpstr>Reference Parameters</vt:lpstr>
      <vt:lpstr>Reference in C++</vt:lpstr>
      <vt:lpstr>Libraries</vt:lpstr>
      <vt:lpstr>Libraries</vt:lpstr>
      <vt:lpstr>Introduction to the C++ Libraries</vt:lpstr>
      <vt:lpstr>Useful Functions in the &lt;cmath&gt; Library</vt:lpstr>
      <vt:lpstr>Introduction to the Stanford Libraries</vt:lpstr>
      <vt:lpstr>Creating Library Interfaces</vt:lpstr>
      <vt:lpstr>Implementing Library Interfaces</vt:lpstr>
      <vt:lpstr>Exporting types</vt:lpstr>
      <vt:lpstr>PowerPoint Presentation</vt:lpstr>
      <vt:lpstr>Enumerated types</vt:lpstr>
      <vt:lpstr>Exporting types</vt:lpstr>
      <vt:lpstr>PowerPoint Presentation</vt:lpstr>
      <vt:lpstr>Principles of Interface Design</vt:lpstr>
      <vt:lpstr>Designing a Random Number Library</vt:lpstr>
      <vt:lpstr>Designing a Random Number Library</vt:lpstr>
      <vt:lpstr>The random.h Interface</vt:lpstr>
      <vt:lpstr>The random.h Interface</vt:lpstr>
      <vt:lpstr>The random.h Interface</vt:lpstr>
      <vt:lpstr>The random.cpp Implementation</vt:lpstr>
      <vt:lpstr>The random.cpp Implementation</vt:lpstr>
      <vt:lpstr>The random.cpp Implementation</vt:lpstr>
      <vt:lpstr>The random.cpp Implementation</vt:lpstr>
      <vt:lpstr>The random.cpp Implementation</vt:lpstr>
      <vt:lpstr>The random.cpp Implementation</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343</cp:revision>
  <dcterms:created xsi:type="dcterms:W3CDTF">2014-07-01T16:34:40Z</dcterms:created>
  <dcterms:modified xsi:type="dcterms:W3CDTF">2019-01-18T07:33:18Z</dcterms:modified>
</cp:coreProperties>
</file>